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807" r:id="rId2"/>
    <p:sldId id="1354" r:id="rId3"/>
    <p:sldId id="1137" r:id="rId4"/>
    <p:sldId id="917" r:id="rId5"/>
    <p:sldId id="1335" r:id="rId6"/>
    <p:sldId id="1331" r:id="rId7"/>
    <p:sldId id="1337" r:id="rId8"/>
    <p:sldId id="1284" r:id="rId9"/>
    <p:sldId id="1338" r:id="rId10"/>
    <p:sldId id="1332" r:id="rId11"/>
    <p:sldId id="1340" r:id="rId12"/>
    <p:sldId id="1355" r:id="rId13"/>
    <p:sldId id="1356" r:id="rId14"/>
    <p:sldId id="1294" r:id="rId15"/>
    <p:sldId id="1357" r:id="rId16"/>
    <p:sldId id="1343" r:id="rId17"/>
    <p:sldId id="1345" r:id="rId18"/>
    <p:sldId id="1347" r:id="rId19"/>
    <p:sldId id="1348" r:id="rId20"/>
    <p:sldId id="1342" r:id="rId21"/>
    <p:sldId id="1349" r:id="rId22"/>
    <p:sldId id="1350" r:id="rId23"/>
    <p:sldId id="1351" r:id="rId24"/>
    <p:sldId id="1352" r:id="rId25"/>
    <p:sldId id="1359" r:id="rId26"/>
    <p:sldId id="1346" r:id="rId27"/>
    <p:sldId id="1336" r:id="rId28"/>
    <p:sldId id="1358" r:id="rId29"/>
    <p:sldId id="1339" r:id="rId30"/>
    <p:sldId id="1341" r:id="rId31"/>
    <p:sldId id="1353" r:id="rId32"/>
    <p:sldId id="1344" r:id="rId33"/>
    <p:sldId id="1070" r:id="rId34"/>
    <p:sldId id="1329" r:id="rId35"/>
    <p:sldId id="1328" r:id="rId36"/>
  </p:sldIdLst>
  <p:sldSz cx="12192000" cy="6858000"/>
  <p:notesSz cx="7102475" cy="93884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F0D"/>
    <a:srgbClr val="E35117"/>
    <a:srgbClr val="FFE1E1"/>
    <a:srgbClr val="860000"/>
    <a:srgbClr val="FF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113" d="100"/>
          <a:sy n="113" d="100"/>
        </p:scale>
        <p:origin x="240" y="108"/>
      </p:cViewPr>
      <p:guideLst/>
    </p:cSldViewPr>
  </p:slideViewPr>
  <p:notesTextViewPr>
    <p:cViewPr>
      <p:scale>
        <a:sx n="3" d="2"/>
        <a:sy n="3" d="2"/>
      </p:scale>
      <p:origin x="0" y="0"/>
    </p:cViewPr>
  </p:notesTextViewPr>
  <p:sorterViewPr>
    <p:cViewPr>
      <p:scale>
        <a:sx n="125" d="100"/>
        <a:sy n="125" d="100"/>
      </p:scale>
      <p:origin x="0" y="-9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1AF06-2BD6-42A0-B3BF-8B074957E7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18E5A68A-CBD8-4C0A-ADCD-B943BD7C9D8E}">
      <dgm:prSet phldrT="[Texto]" custT="1"/>
      <dgm:spPr/>
      <dgm:t>
        <a:bodyPr/>
        <a:lstStyle/>
        <a:p>
          <a:r>
            <a:rPr lang="es-ES" sz="2800" dirty="0"/>
            <a:t>RECONOCER LA NECESIDAD</a:t>
          </a:r>
          <a:endParaRPr lang="es-CL" sz="2800" dirty="0"/>
        </a:p>
      </dgm:t>
    </dgm:pt>
    <dgm:pt modelId="{9FC17E0F-6772-4675-BB03-175C0C836D7B}" type="parTrans" cxnId="{90390D50-B858-421A-8080-0D4B07D51B95}">
      <dgm:prSet/>
      <dgm:spPr/>
      <dgm:t>
        <a:bodyPr/>
        <a:lstStyle/>
        <a:p>
          <a:endParaRPr lang="es-CL" sz="1600"/>
        </a:p>
      </dgm:t>
    </dgm:pt>
    <dgm:pt modelId="{3BE98A1A-3BCB-45D4-A8AE-26BCD428CEF5}" type="sibTrans" cxnId="{90390D50-B858-421A-8080-0D4B07D51B95}">
      <dgm:prSet/>
      <dgm:spPr/>
      <dgm:t>
        <a:bodyPr/>
        <a:lstStyle/>
        <a:p>
          <a:endParaRPr lang="es-CL" sz="1600"/>
        </a:p>
      </dgm:t>
    </dgm:pt>
    <dgm:pt modelId="{18D9BE54-E9E3-4EB2-A010-4504C2EE263D}">
      <dgm:prSet phldrT="[Texto]" custT="1"/>
      <dgm:spPr/>
      <dgm:t>
        <a:bodyPr/>
        <a:lstStyle/>
        <a:p>
          <a:pPr algn="l">
            <a:buFont typeface="Arial" panose="020B0604020202020204" pitchFamily="34" charset="0"/>
            <a:buChar char="•"/>
          </a:pPr>
          <a:r>
            <a:rPr lang="es-ES" sz="1800" dirty="0"/>
            <a:t>Ha ocurrido un incendio y su origen es desconocido</a:t>
          </a:r>
          <a:endParaRPr lang="es-CL" sz="1800" dirty="0"/>
        </a:p>
      </dgm:t>
    </dgm:pt>
    <dgm:pt modelId="{3A372640-9F92-4C57-9DF5-86C336C38815}" type="parTrans" cxnId="{4881F3FE-D957-4F1A-A5E5-C1F8975E70AE}">
      <dgm:prSet/>
      <dgm:spPr/>
      <dgm:t>
        <a:bodyPr/>
        <a:lstStyle/>
        <a:p>
          <a:endParaRPr lang="es-CL" sz="1600"/>
        </a:p>
      </dgm:t>
    </dgm:pt>
    <dgm:pt modelId="{95059158-810D-4AEB-AFF5-AB9E9C4744CD}" type="sibTrans" cxnId="{4881F3FE-D957-4F1A-A5E5-C1F8975E70AE}">
      <dgm:prSet/>
      <dgm:spPr/>
      <dgm:t>
        <a:bodyPr/>
        <a:lstStyle/>
        <a:p>
          <a:endParaRPr lang="es-CL" sz="1600"/>
        </a:p>
      </dgm:t>
    </dgm:pt>
    <dgm:pt modelId="{4A268E1B-8325-4A4F-8E00-1DCE6E9EF521}">
      <dgm:prSet phldrT="[Texto]" custT="1"/>
      <dgm:spPr/>
      <dgm:t>
        <a:bodyPr/>
        <a:lstStyle/>
        <a:p>
          <a:r>
            <a:rPr lang="es-ES" sz="2800" dirty="0"/>
            <a:t>DEFINIR EL PROBLEMA</a:t>
          </a:r>
          <a:endParaRPr lang="es-CL" sz="2800" dirty="0"/>
        </a:p>
      </dgm:t>
    </dgm:pt>
    <dgm:pt modelId="{CC763CDD-E313-48D4-AE19-C95721B522C8}" type="parTrans" cxnId="{7F7B50A1-77A6-4102-B550-69449AF782F9}">
      <dgm:prSet/>
      <dgm:spPr/>
      <dgm:t>
        <a:bodyPr/>
        <a:lstStyle/>
        <a:p>
          <a:endParaRPr lang="es-CL" sz="1600"/>
        </a:p>
      </dgm:t>
    </dgm:pt>
    <dgm:pt modelId="{E40518BA-C145-44E5-AB61-063C9D7B6A06}" type="sibTrans" cxnId="{7F7B50A1-77A6-4102-B550-69449AF782F9}">
      <dgm:prSet/>
      <dgm:spPr/>
      <dgm:t>
        <a:bodyPr/>
        <a:lstStyle/>
        <a:p>
          <a:endParaRPr lang="es-CL" sz="1600"/>
        </a:p>
      </dgm:t>
    </dgm:pt>
    <dgm:pt modelId="{4743FC7D-BEAA-403A-A6CC-8DFBF2181F43}">
      <dgm:prSet phldrT="[Texto]" custT="1"/>
      <dgm:spPr/>
      <dgm:t>
        <a:bodyPr/>
        <a:lstStyle/>
        <a:p>
          <a:pPr algn="just"/>
          <a:r>
            <a:rPr lang="es-ES" sz="1800" dirty="0"/>
            <a:t>Los efectos del fuego deben identificarse y analizarse para ayudar a la determinación del origen</a:t>
          </a:r>
          <a:endParaRPr lang="es-CL" sz="1800" dirty="0"/>
        </a:p>
      </dgm:t>
    </dgm:pt>
    <dgm:pt modelId="{79659312-1BA4-46EE-BC66-16000E31B35A}" type="parTrans" cxnId="{E2A87719-DECF-400D-979B-BDB7D774BABA}">
      <dgm:prSet/>
      <dgm:spPr/>
      <dgm:t>
        <a:bodyPr/>
        <a:lstStyle/>
        <a:p>
          <a:endParaRPr lang="es-CL" sz="1600"/>
        </a:p>
      </dgm:t>
    </dgm:pt>
    <dgm:pt modelId="{9C62EE3F-704F-454D-A2BF-1BB39709662C}" type="sibTrans" cxnId="{E2A87719-DECF-400D-979B-BDB7D774BABA}">
      <dgm:prSet/>
      <dgm:spPr/>
      <dgm:t>
        <a:bodyPr/>
        <a:lstStyle/>
        <a:p>
          <a:endParaRPr lang="es-CL" sz="1600"/>
        </a:p>
      </dgm:t>
    </dgm:pt>
    <dgm:pt modelId="{EA468AA6-64B6-4ACC-A442-9C21D0599038}" type="pres">
      <dgm:prSet presAssocID="{97A1AF06-2BD6-42A0-B3BF-8B074957E7FC}" presName="Name0" presStyleCnt="0">
        <dgm:presLayoutVars>
          <dgm:dir/>
          <dgm:animLvl val="lvl"/>
          <dgm:resizeHandles val="exact"/>
        </dgm:presLayoutVars>
      </dgm:prSet>
      <dgm:spPr/>
    </dgm:pt>
    <dgm:pt modelId="{E7A98FC8-9CAD-4ABA-A543-7ADAA443FFBC}" type="pres">
      <dgm:prSet presAssocID="{18E5A68A-CBD8-4C0A-ADCD-B943BD7C9D8E}" presName="composite" presStyleCnt="0"/>
      <dgm:spPr/>
    </dgm:pt>
    <dgm:pt modelId="{49142CA4-36F9-413C-BAD7-DDED9AA4EF66}" type="pres">
      <dgm:prSet presAssocID="{18E5A68A-CBD8-4C0A-ADCD-B943BD7C9D8E}" presName="parTx" presStyleLbl="alignNode1" presStyleIdx="0" presStyleCnt="2">
        <dgm:presLayoutVars>
          <dgm:chMax val="0"/>
          <dgm:chPref val="0"/>
          <dgm:bulletEnabled val="1"/>
        </dgm:presLayoutVars>
      </dgm:prSet>
      <dgm:spPr/>
    </dgm:pt>
    <dgm:pt modelId="{318DC84D-48B8-4197-81BA-A3B2B2AE1507}" type="pres">
      <dgm:prSet presAssocID="{18E5A68A-CBD8-4C0A-ADCD-B943BD7C9D8E}" presName="desTx" presStyleLbl="alignAccFollowNode1" presStyleIdx="0" presStyleCnt="2">
        <dgm:presLayoutVars>
          <dgm:bulletEnabled val="1"/>
        </dgm:presLayoutVars>
      </dgm:prSet>
      <dgm:spPr/>
    </dgm:pt>
    <dgm:pt modelId="{CBE286D3-BE1A-4424-8AC4-73140EE002C5}" type="pres">
      <dgm:prSet presAssocID="{3BE98A1A-3BCB-45D4-A8AE-26BCD428CEF5}" presName="space" presStyleCnt="0"/>
      <dgm:spPr/>
    </dgm:pt>
    <dgm:pt modelId="{61D04C1C-C9BD-4746-AAA0-ACE7FA52AEEE}" type="pres">
      <dgm:prSet presAssocID="{4A268E1B-8325-4A4F-8E00-1DCE6E9EF521}" presName="composite" presStyleCnt="0"/>
      <dgm:spPr/>
    </dgm:pt>
    <dgm:pt modelId="{4EEF3A3F-96A6-434E-A0E2-70A7FBDB7648}" type="pres">
      <dgm:prSet presAssocID="{4A268E1B-8325-4A4F-8E00-1DCE6E9EF521}" presName="parTx" presStyleLbl="alignNode1" presStyleIdx="1" presStyleCnt="2">
        <dgm:presLayoutVars>
          <dgm:chMax val="0"/>
          <dgm:chPref val="0"/>
          <dgm:bulletEnabled val="1"/>
        </dgm:presLayoutVars>
      </dgm:prSet>
      <dgm:spPr/>
    </dgm:pt>
    <dgm:pt modelId="{318320BD-D0DD-4EDE-9698-740AD18D09A5}" type="pres">
      <dgm:prSet presAssocID="{4A268E1B-8325-4A4F-8E00-1DCE6E9EF521}" presName="desTx" presStyleLbl="alignAccFollowNode1" presStyleIdx="1" presStyleCnt="2">
        <dgm:presLayoutVars>
          <dgm:bulletEnabled val="1"/>
        </dgm:presLayoutVars>
      </dgm:prSet>
      <dgm:spPr/>
    </dgm:pt>
  </dgm:ptLst>
  <dgm:cxnLst>
    <dgm:cxn modelId="{EE890709-E066-457E-8CA7-3E5825C5125B}" type="presOf" srcId="{4743FC7D-BEAA-403A-A6CC-8DFBF2181F43}" destId="{318320BD-D0DD-4EDE-9698-740AD18D09A5}" srcOrd="0" destOrd="0" presId="urn:microsoft.com/office/officeart/2005/8/layout/hList1"/>
    <dgm:cxn modelId="{E2A87719-DECF-400D-979B-BDB7D774BABA}" srcId="{4A268E1B-8325-4A4F-8E00-1DCE6E9EF521}" destId="{4743FC7D-BEAA-403A-A6CC-8DFBF2181F43}" srcOrd="0" destOrd="0" parTransId="{79659312-1BA4-46EE-BC66-16000E31B35A}" sibTransId="{9C62EE3F-704F-454D-A2BF-1BB39709662C}"/>
    <dgm:cxn modelId="{C2F6D141-3B1E-456B-8A4B-7F1B228FB0C5}" type="presOf" srcId="{18E5A68A-CBD8-4C0A-ADCD-B943BD7C9D8E}" destId="{49142CA4-36F9-413C-BAD7-DDED9AA4EF66}" srcOrd="0" destOrd="0" presId="urn:microsoft.com/office/officeart/2005/8/layout/hList1"/>
    <dgm:cxn modelId="{90390D50-B858-421A-8080-0D4B07D51B95}" srcId="{97A1AF06-2BD6-42A0-B3BF-8B074957E7FC}" destId="{18E5A68A-CBD8-4C0A-ADCD-B943BD7C9D8E}" srcOrd="0" destOrd="0" parTransId="{9FC17E0F-6772-4675-BB03-175C0C836D7B}" sibTransId="{3BE98A1A-3BCB-45D4-A8AE-26BCD428CEF5}"/>
    <dgm:cxn modelId="{23AB3A88-DC3F-4D19-8208-2C4240D97987}" type="presOf" srcId="{4A268E1B-8325-4A4F-8E00-1DCE6E9EF521}" destId="{4EEF3A3F-96A6-434E-A0E2-70A7FBDB7648}" srcOrd="0" destOrd="0" presId="urn:microsoft.com/office/officeart/2005/8/layout/hList1"/>
    <dgm:cxn modelId="{7F7B50A1-77A6-4102-B550-69449AF782F9}" srcId="{97A1AF06-2BD6-42A0-B3BF-8B074957E7FC}" destId="{4A268E1B-8325-4A4F-8E00-1DCE6E9EF521}" srcOrd="1" destOrd="0" parTransId="{CC763CDD-E313-48D4-AE19-C95721B522C8}" sibTransId="{E40518BA-C145-44E5-AB61-063C9D7B6A06}"/>
    <dgm:cxn modelId="{88BA66CC-6733-4724-9214-3EF9A0B99399}" type="presOf" srcId="{97A1AF06-2BD6-42A0-B3BF-8B074957E7FC}" destId="{EA468AA6-64B6-4ACC-A442-9C21D0599038}" srcOrd="0" destOrd="0" presId="urn:microsoft.com/office/officeart/2005/8/layout/hList1"/>
    <dgm:cxn modelId="{896FBAD5-AB0A-4C82-B006-A73DF797B800}" type="presOf" srcId="{18D9BE54-E9E3-4EB2-A010-4504C2EE263D}" destId="{318DC84D-48B8-4197-81BA-A3B2B2AE1507}" srcOrd="0" destOrd="0" presId="urn:microsoft.com/office/officeart/2005/8/layout/hList1"/>
    <dgm:cxn modelId="{4881F3FE-D957-4F1A-A5E5-C1F8975E70AE}" srcId="{18E5A68A-CBD8-4C0A-ADCD-B943BD7C9D8E}" destId="{18D9BE54-E9E3-4EB2-A010-4504C2EE263D}" srcOrd="0" destOrd="0" parTransId="{3A372640-9F92-4C57-9DF5-86C336C38815}" sibTransId="{95059158-810D-4AEB-AFF5-AB9E9C4744CD}"/>
    <dgm:cxn modelId="{AB9465CA-A0C5-4BCF-AE24-28CAADE3B53F}" type="presParOf" srcId="{EA468AA6-64B6-4ACC-A442-9C21D0599038}" destId="{E7A98FC8-9CAD-4ABA-A543-7ADAA443FFBC}" srcOrd="0" destOrd="0" presId="urn:microsoft.com/office/officeart/2005/8/layout/hList1"/>
    <dgm:cxn modelId="{4EDFE9F7-411D-4B91-A496-57CB2E071D0E}" type="presParOf" srcId="{E7A98FC8-9CAD-4ABA-A543-7ADAA443FFBC}" destId="{49142CA4-36F9-413C-BAD7-DDED9AA4EF66}" srcOrd="0" destOrd="0" presId="urn:microsoft.com/office/officeart/2005/8/layout/hList1"/>
    <dgm:cxn modelId="{C88ED047-03B8-4017-80C9-CD69A7D75158}" type="presParOf" srcId="{E7A98FC8-9CAD-4ABA-A543-7ADAA443FFBC}" destId="{318DC84D-48B8-4197-81BA-A3B2B2AE1507}" srcOrd="1" destOrd="0" presId="urn:microsoft.com/office/officeart/2005/8/layout/hList1"/>
    <dgm:cxn modelId="{6F0817B5-4764-41B0-98CB-A442B4124204}" type="presParOf" srcId="{EA468AA6-64B6-4ACC-A442-9C21D0599038}" destId="{CBE286D3-BE1A-4424-8AC4-73140EE002C5}" srcOrd="1" destOrd="0" presId="urn:microsoft.com/office/officeart/2005/8/layout/hList1"/>
    <dgm:cxn modelId="{5E196A9D-A79B-4358-894E-4B588729DA41}" type="presParOf" srcId="{EA468AA6-64B6-4ACC-A442-9C21D0599038}" destId="{61D04C1C-C9BD-4746-AAA0-ACE7FA52AEEE}" srcOrd="2" destOrd="0" presId="urn:microsoft.com/office/officeart/2005/8/layout/hList1"/>
    <dgm:cxn modelId="{315E7344-088F-4151-A1DD-C1BC96664A9A}" type="presParOf" srcId="{61D04C1C-C9BD-4746-AAA0-ACE7FA52AEEE}" destId="{4EEF3A3F-96A6-434E-A0E2-70A7FBDB7648}" srcOrd="0" destOrd="0" presId="urn:microsoft.com/office/officeart/2005/8/layout/hList1"/>
    <dgm:cxn modelId="{898FB397-78FB-4EEA-8BA9-4E5DE234C6AC}" type="presParOf" srcId="{61D04C1C-C9BD-4746-AAA0-ACE7FA52AEEE}" destId="{318320BD-D0DD-4EDE-9698-740AD18D09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1AF06-2BD6-42A0-B3BF-8B074957E7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EE613054-F588-4FEC-9B44-D8235136F119}">
      <dgm:prSet phldrT="[Texto]" custT="1"/>
      <dgm:spPr/>
      <dgm:t>
        <a:bodyPr/>
        <a:lstStyle/>
        <a:p>
          <a:r>
            <a:rPr lang="es-ES" sz="2800" dirty="0"/>
            <a:t>RECOLECTAR DATOS</a:t>
          </a:r>
          <a:endParaRPr lang="es-CL" sz="2800" dirty="0"/>
        </a:p>
      </dgm:t>
    </dgm:pt>
    <dgm:pt modelId="{529BF122-13BA-4B55-9DE3-5B507F8CFC6E}" type="parTrans" cxnId="{290E87F2-AA32-473F-9F26-390C29E6E94D}">
      <dgm:prSet/>
      <dgm:spPr/>
      <dgm:t>
        <a:bodyPr/>
        <a:lstStyle/>
        <a:p>
          <a:endParaRPr lang="es-CL"/>
        </a:p>
      </dgm:t>
    </dgm:pt>
    <dgm:pt modelId="{834F8CDD-DCB9-465F-97F1-6026061382C8}" type="sibTrans" cxnId="{290E87F2-AA32-473F-9F26-390C29E6E94D}">
      <dgm:prSet/>
      <dgm:spPr/>
      <dgm:t>
        <a:bodyPr/>
        <a:lstStyle/>
        <a:p>
          <a:endParaRPr lang="es-CL"/>
        </a:p>
      </dgm:t>
    </dgm:pt>
    <dgm:pt modelId="{CF6F11DB-C7A0-404E-ABEB-E0C5CCBA9258}">
      <dgm:prSet phldrT="[Texto]" custT="1"/>
      <dgm:spPr/>
      <dgm:t>
        <a:bodyPr/>
        <a:lstStyle/>
        <a:p>
          <a:r>
            <a:rPr lang="es-ES" sz="2800"/>
            <a:t>ANALIZAR LOS DATOS</a:t>
          </a:r>
          <a:endParaRPr lang="es-CL" sz="2800"/>
        </a:p>
      </dgm:t>
    </dgm:pt>
    <dgm:pt modelId="{27A07C8E-E341-432E-824D-448458B19C9D}" type="parTrans" cxnId="{E7FE966E-4567-4D6F-BC5F-199AF3AA0D91}">
      <dgm:prSet/>
      <dgm:spPr/>
      <dgm:t>
        <a:bodyPr/>
        <a:lstStyle/>
        <a:p>
          <a:endParaRPr lang="es-CL"/>
        </a:p>
      </dgm:t>
    </dgm:pt>
    <dgm:pt modelId="{F5367D8C-E7F6-4A73-90D4-43BC2BFF668B}" type="sibTrans" cxnId="{E7FE966E-4567-4D6F-BC5F-199AF3AA0D91}">
      <dgm:prSet/>
      <dgm:spPr/>
      <dgm:t>
        <a:bodyPr/>
        <a:lstStyle/>
        <a:p>
          <a:endParaRPr lang="es-CL"/>
        </a:p>
      </dgm:t>
    </dgm:pt>
    <dgm:pt modelId="{D87C5527-BFC7-42F2-A2F0-DCC058609E41}">
      <dgm:prSet/>
      <dgm:spPr/>
      <dgm:t>
        <a:bodyPr/>
        <a:lstStyle/>
        <a:p>
          <a:pPr algn="just"/>
          <a:r>
            <a:rPr lang="es-ES" dirty="0">
              <a:solidFill>
                <a:schemeClr val="tx1"/>
              </a:solidFill>
            </a:rPr>
            <a:t> Efectos</a:t>
          </a:r>
          <a:r>
            <a:rPr lang="es-ES" dirty="0"/>
            <a:t> del fuego</a:t>
          </a:r>
          <a:endParaRPr lang="es-CL" dirty="0"/>
        </a:p>
      </dgm:t>
    </dgm:pt>
    <dgm:pt modelId="{2FB800AE-8FF2-497D-8FC0-A208E45E65F4}" type="parTrans" cxnId="{36162DB7-DEE5-491E-B5EB-21FB5C21D752}">
      <dgm:prSet/>
      <dgm:spPr/>
      <dgm:t>
        <a:bodyPr/>
        <a:lstStyle/>
        <a:p>
          <a:endParaRPr lang="es-CL"/>
        </a:p>
      </dgm:t>
    </dgm:pt>
    <dgm:pt modelId="{CE6A223A-5FDB-42F3-BF33-655D360604F2}" type="sibTrans" cxnId="{36162DB7-DEE5-491E-B5EB-21FB5C21D752}">
      <dgm:prSet/>
      <dgm:spPr/>
      <dgm:t>
        <a:bodyPr/>
        <a:lstStyle/>
        <a:p>
          <a:endParaRPr lang="es-CL"/>
        </a:p>
      </dgm:t>
    </dgm:pt>
    <dgm:pt modelId="{425ED65C-BFA5-4AD8-9F94-85CF1872E887}">
      <dgm:prSet/>
      <dgm:spPr/>
      <dgm:t>
        <a:bodyPr/>
        <a:lstStyle/>
        <a:p>
          <a:pPr algn="just"/>
          <a:r>
            <a:rPr lang="es-ES" dirty="0">
              <a:solidFill>
                <a:schemeClr val="tx1"/>
              </a:solidFill>
            </a:rPr>
            <a:t> Geometría</a:t>
          </a:r>
          <a:r>
            <a:rPr lang="es-ES" dirty="0"/>
            <a:t> del compartimiento</a:t>
          </a:r>
          <a:endParaRPr lang="es-CL" dirty="0"/>
        </a:p>
      </dgm:t>
    </dgm:pt>
    <dgm:pt modelId="{F5FFF1DE-C850-400B-AFB9-DC96597A2694}" type="parTrans" cxnId="{A3F0DC7A-D504-417D-9258-44DFFE9BE821}">
      <dgm:prSet/>
      <dgm:spPr/>
      <dgm:t>
        <a:bodyPr/>
        <a:lstStyle/>
        <a:p>
          <a:endParaRPr lang="es-CL"/>
        </a:p>
      </dgm:t>
    </dgm:pt>
    <dgm:pt modelId="{147081A3-FA78-4769-97C8-D68B5A0983D4}" type="sibTrans" cxnId="{A3F0DC7A-D504-417D-9258-44DFFE9BE821}">
      <dgm:prSet/>
      <dgm:spPr/>
      <dgm:t>
        <a:bodyPr/>
        <a:lstStyle/>
        <a:p>
          <a:endParaRPr lang="es-CL"/>
        </a:p>
      </dgm:t>
    </dgm:pt>
    <dgm:pt modelId="{F3671AEF-6443-422C-B26F-663CAC9C704D}">
      <dgm:prSet/>
      <dgm:spPr/>
      <dgm:t>
        <a:bodyPr/>
        <a:lstStyle/>
        <a:p>
          <a:pPr algn="just"/>
          <a:r>
            <a:rPr lang="es-ES" dirty="0">
              <a:solidFill>
                <a:schemeClr val="tx1"/>
              </a:solidFill>
            </a:rPr>
            <a:t> Identificación</a:t>
          </a:r>
          <a:r>
            <a:rPr lang="es-ES" dirty="0"/>
            <a:t> de los del combustible</a:t>
          </a:r>
          <a:endParaRPr lang="es-CL" dirty="0"/>
        </a:p>
      </dgm:t>
    </dgm:pt>
    <dgm:pt modelId="{7E989C9F-18D0-4160-AD6B-121FC222F0F2}" type="parTrans" cxnId="{967BAB6E-DC75-4966-BD8C-30BCD0507140}">
      <dgm:prSet/>
      <dgm:spPr/>
      <dgm:t>
        <a:bodyPr/>
        <a:lstStyle/>
        <a:p>
          <a:endParaRPr lang="es-CL"/>
        </a:p>
      </dgm:t>
    </dgm:pt>
    <dgm:pt modelId="{7347B107-63D0-41C4-AA49-7D21619F44C3}" type="sibTrans" cxnId="{967BAB6E-DC75-4966-BD8C-30BCD0507140}">
      <dgm:prSet/>
      <dgm:spPr/>
      <dgm:t>
        <a:bodyPr/>
        <a:lstStyle/>
        <a:p>
          <a:endParaRPr lang="es-CL"/>
        </a:p>
      </dgm:t>
    </dgm:pt>
    <dgm:pt modelId="{434DA5FD-FAE4-4D51-BC89-BD0ADC9DBF50}">
      <dgm:prSet/>
      <dgm:spPr/>
      <dgm:t>
        <a:bodyPr/>
        <a:lstStyle/>
        <a:p>
          <a:pPr algn="just"/>
          <a:r>
            <a:rPr lang="es-ES" dirty="0">
              <a:solidFill>
                <a:schemeClr val="tx1"/>
              </a:solidFill>
            </a:rPr>
            <a:t> Aberturas</a:t>
          </a:r>
          <a:r>
            <a:rPr lang="es-ES" dirty="0"/>
            <a:t> de ventilación </a:t>
          </a:r>
          <a:endParaRPr lang="es-CL" dirty="0"/>
        </a:p>
      </dgm:t>
    </dgm:pt>
    <dgm:pt modelId="{FB580468-DD5E-4EF3-B36F-270E62E084A8}" type="parTrans" cxnId="{0143CFF7-81D1-4F76-9458-56D3C7BF62B7}">
      <dgm:prSet/>
      <dgm:spPr/>
      <dgm:t>
        <a:bodyPr/>
        <a:lstStyle/>
        <a:p>
          <a:endParaRPr lang="es-CL"/>
        </a:p>
      </dgm:t>
    </dgm:pt>
    <dgm:pt modelId="{E410B299-E058-4802-A17B-E9790376F997}" type="sibTrans" cxnId="{0143CFF7-81D1-4F76-9458-56D3C7BF62B7}">
      <dgm:prSet/>
      <dgm:spPr/>
      <dgm:t>
        <a:bodyPr/>
        <a:lstStyle/>
        <a:p>
          <a:endParaRPr lang="es-CL"/>
        </a:p>
      </dgm:t>
    </dgm:pt>
    <dgm:pt modelId="{6DDD7F8F-FD4A-48CF-A366-7CEC920268D5}">
      <dgm:prSet/>
      <dgm:spPr/>
      <dgm:t>
        <a:bodyPr/>
        <a:lstStyle/>
        <a:p>
          <a:pPr algn="just"/>
          <a:r>
            <a:rPr lang="es-ES" dirty="0">
              <a:solidFill>
                <a:schemeClr val="tx1"/>
              </a:solidFill>
            </a:rPr>
            <a:t> Sistemas</a:t>
          </a:r>
          <a:r>
            <a:rPr lang="es-ES" dirty="0"/>
            <a:t> de protección y detección</a:t>
          </a:r>
          <a:endParaRPr lang="es-CL" dirty="0"/>
        </a:p>
      </dgm:t>
    </dgm:pt>
    <dgm:pt modelId="{85AF157C-997F-4BDE-BB9D-337D22FCDA1C}" type="parTrans" cxnId="{D4373DA8-4EC0-4DB6-942E-D142D6E99F2E}">
      <dgm:prSet/>
      <dgm:spPr/>
      <dgm:t>
        <a:bodyPr/>
        <a:lstStyle/>
        <a:p>
          <a:endParaRPr lang="es-CL"/>
        </a:p>
      </dgm:t>
    </dgm:pt>
    <dgm:pt modelId="{4F8A47B7-FD91-4454-8639-3FD377597567}" type="sibTrans" cxnId="{D4373DA8-4EC0-4DB6-942E-D142D6E99F2E}">
      <dgm:prSet/>
      <dgm:spPr/>
      <dgm:t>
        <a:bodyPr/>
        <a:lstStyle/>
        <a:p>
          <a:endParaRPr lang="es-CL"/>
        </a:p>
      </dgm:t>
    </dgm:pt>
    <dgm:pt modelId="{14E5DD18-6CD3-4AF9-BB12-645973F65BF9}">
      <dgm:prSet/>
      <dgm:spPr/>
      <dgm:t>
        <a:bodyPr/>
        <a:lstStyle/>
        <a:p>
          <a:pPr algn="just"/>
          <a:r>
            <a:rPr lang="es-ES" dirty="0"/>
            <a:t> Análisis de los efectos del fuego</a:t>
          </a:r>
          <a:endParaRPr lang="es-CL" dirty="0"/>
        </a:p>
      </dgm:t>
    </dgm:pt>
    <dgm:pt modelId="{A4175AF5-FE07-401B-AF48-09354C7278ED}" type="parTrans" cxnId="{9AC16751-E6B1-47B5-8CE4-BED7DDF730B1}">
      <dgm:prSet/>
      <dgm:spPr/>
      <dgm:t>
        <a:bodyPr/>
        <a:lstStyle/>
        <a:p>
          <a:endParaRPr lang="es-CL"/>
        </a:p>
      </dgm:t>
    </dgm:pt>
    <dgm:pt modelId="{EE3F874C-0231-453E-A60B-710A0A54EAA0}" type="sibTrans" cxnId="{9AC16751-E6B1-47B5-8CE4-BED7DDF730B1}">
      <dgm:prSet/>
      <dgm:spPr/>
      <dgm:t>
        <a:bodyPr/>
        <a:lstStyle/>
        <a:p>
          <a:endParaRPr lang="es-CL"/>
        </a:p>
      </dgm:t>
    </dgm:pt>
    <dgm:pt modelId="{62AB352D-4D91-46AE-9FAB-080E8B7894A3}">
      <dgm:prSet/>
      <dgm:spPr/>
      <dgm:t>
        <a:bodyPr/>
        <a:lstStyle/>
        <a:p>
          <a:pPr algn="just"/>
          <a:r>
            <a:rPr lang="es-ES" dirty="0"/>
            <a:t> Identificación de patrones de fuego </a:t>
          </a:r>
          <a:endParaRPr lang="es-CL" dirty="0"/>
        </a:p>
      </dgm:t>
    </dgm:pt>
    <dgm:pt modelId="{7D923DE9-3B46-4975-99CE-7B2A3E68E99D}" type="parTrans" cxnId="{B6EA3AC3-27BB-48C2-A143-2D5B4C0240A3}">
      <dgm:prSet/>
      <dgm:spPr/>
      <dgm:t>
        <a:bodyPr/>
        <a:lstStyle/>
        <a:p>
          <a:endParaRPr lang="es-CL"/>
        </a:p>
      </dgm:t>
    </dgm:pt>
    <dgm:pt modelId="{F1F41CDF-0927-4F92-BEDF-5F3E9979E03E}" type="sibTrans" cxnId="{B6EA3AC3-27BB-48C2-A143-2D5B4C0240A3}">
      <dgm:prSet/>
      <dgm:spPr/>
      <dgm:t>
        <a:bodyPr/>
        <a:lstStyle/>
        <a:p>
          <a:endParaRPr lang="es-CL"/>
        </a:p>
      </dgm:t>
    </dgm:pt>
    <dgm:pt modelId="{822DA4B4-87B0-4663-9FE7-060B7DB8AB4C}">
      <dgm:prSet/>
      <dgm:spPr/>
      <dgm:t>
        <a:bodyPr/>
        <a:lstStyle/>
        <a:p>
          <a:pPr algn="just"/>
          <a:r>
            <a:rPr lang="es-ES" dirty="0"/>
            <a:t> Análisis de los patrones secuenciales</a:t>
          </a:r>
          <a:endParaRPr lang="es-CL" dirty="0"/>
        </a:p>
      </dgm:t>
    </dgm:pt>
    <dgm:pt modelId="{246025CA-592D-4CBD-AACD-B43AAAE48D3D}" type="parTrans" cxnId="{FFB13FCD-408E-4643-AACE-54650ED3094C}">
      <dgm:prSet/>
      <dgm:spPr/>
      <dgm:t>
        <a:bodyPr/>
        <a:lstStyle/>
        <a:p>
          <a:endParaRPr lang="es-CL"/>
        </a:p>
      </dgm:t>
    </dgm:pt>
    <dgm:pt modelId="{761D17C7-9ED3-485C-A0A8-B29E0D271ADC}" type="sibTrans" cxnId="{FFB13FCD-408E-4643-AACE-54650ED3094C}">
      <dgm:prSet/>
      <dgm:spPr/>
      <dgm:t>
        <a:bodyPr/>
        <a:lstStyle/>
        <a:p>
          <a:endParaRPr lang="es-CL"/>
        </a:p>
      </dgm:t>
    </dgm:pt>
    <dgm:pt modelId="{B52FACB7-4972-4B14-A01A-9761F51A5364}">
      <dgm:prSet/>
      <dgm:spPr/>
      <dgm:t>
        <a:bodyPr/>
        <a:lstStyle/>
        <a:p>
          <a:pPr algn="just"/>
          <a:r>
            <a:rPr lang="es-ES" dirty="0"/>
            <a:t> Análisis de dinámica de fuego </a:t>
          </a:r>
          <a:endParaRPr lang="es-CL" dirty="0"/>
        </a:p>
      </dgm:t>
    </dgm:pt>
    <dgm:pt modelId="{5B172B54-CB4F-483C-82DC-770D377EC3E7}" type="parTrans" cxnId="{BA492D9E-DFFE-44C6-BE84-058F2ABCE46F}">
      <dgm:prSet/>
      <dgm:spPr/>
      <dgm:t>
        <a:bodyPr/>
        <a:lstStyle/>
        <a:p>
          <a:endParaRPr lang="es-CL"/>
        </a:p>
      </dgm:t>
    </dgm:pt>
    <dgm:pt modelId="{FCBFB6CF-1714-4AAB-AB2F-A7F49878D720}" type="sibTrans" cxnId="{BA492D9E-DFFE-44C6-BE84-058F2ABCE46F}">
      <dgm:prSet/>
      <dgm:spPr/>
      <dgm:t>
        <a:bodyPr/>
        <a:lstStyle/>
        <a:p>
          <a:endParaRPr lang="es-CL"/>
        </a:p>
      </dgm:t>
    </dgm:pt>
    <dgm:pt modelId="{03C0760F-4264-4315-801E-37140F071842}">
      <dgm:prSet/>
      <dgm:spPr/>
      <dgm:t>
        <a:bodyPr/>
        <a:lstStyle/>
        <a:p>
          <a:pPr algn="just"/>
          <a:r>
            <a:rPr lang="es-ES" dirty="0"/>
            <a:t> Patrones generados por ventilación</a:t>
          </a:r>
          <a:endParaRPr lang="es-CL" dirty="0"/>
        </a:p>
      </dgm:t>
    </dgm:pt>
    <dgm:pt modelId="{B48B1743-2DCC-460C-AD32-C9B7FF7025B1}" type="parTrans" cxnId="{22BD38FE-10B1-4DDC-A425-ED8E85E90A23}">
      <dgm:prSet/>
      <dgm:spPr/>
      <dgm:t>
        <a:bodyPr/>
        <a:lstStyle/>
        <a:p>
          <a:endParaRPr lang="es-CL"/>
        </a:p>
      </dgm:t>
    </dgm:pt>
    <dgm:pt modelId="{885ACD51-F540-406F-9251-CB226EF3A58E}" type="sibTrans" cxnId="{22BD38FE-10B1-4DDC-A425-ED8E85E90A23}">
      <dgm:prSet/>
      <dgm:spPr/>
      <dgm:t>
        <a:bodyPr/>
        <a:lstStyle/>
        <a:p>
          <a:endParaRPr lang="es-CL"/>
        </a:p>
      </dgm:t>
    </dgm:pt>
    <dgm:pt modelId="{8FE2CBB5-4041-4441-9A80-B54DE91DFF00}">
      <dgm:prSet/>
      <dgm:spPr/>
      <dgm:t>
        <a:bodyPr/>
        <a:lstStyle/>
        <a:p>
          <a:pPr algn="just"/>
          <a:r>
            <a:rPr lang="es-ES" dirty="0"/>
            <a:t> Mapeo de arco</a:t>
          </a:r>
          <a:endParaRPr lang="es-CL" dirty="0"/>
        </a:p>
      </dgm:t>
    </dgm:pt>
    <dgm:pt modelId="{A073AD20-F347-439C-9923-3A89819DD5B9}" type="parTrans" cxnId="{27F94F56-ACEA-4B62-AA1E-DC0218F1A171}">
      <dgm:prSet/>
      <dgm:spPr/>
      <dgm:t>
        <a:bodyPr/>
        <a:lstStyle/>
        <a:p>
          <a:endParaRPr lang="es-CL"/>
        </a:p>
      </dgm:t>
    </dgm:pt>
    <dgm:pt modelId="{0A227657-BDA1-486B-A9AE-E297295A053F}" type="sibTrans" cxnId="{27F94F56-ACEA-4B62-AA1E-DC0218F1A171}">
      <dgm:prSet/>
      <dgm:spPr/>
      <dgm:t>
        <a:bodyPr/>
        <a:lstStyle/>
        <a:p>
          <a:endParaRPr lang="es-CL"/>
        </a:p>
      </dgm:t>
    </dgm:pt>
    <dgm:pt modelId="{EA468AA6-64B6-4ACC-A442-9C21D0599038}" type="pres">
      <dgm:prSet presAssocID="{97A1AF06-2BD6-42A0-B3BF-8B074957E7FC}" presName="Name0" presStyleCnt="0">
        <dgm:presLayoutVars>
          <dgm:dir/>
          <dgm:animLvl val="lvl"/>
          <dgm:resizeHandles val="exact"/>
        </dgm:presLayoutVars>
      </dgm:prSet>
      <dgm:spPr/>
    </dgm:pt>
    <dgm:pt modelId="{00D04FC0-53E0-4A8D-AF8D-5E7EBD977BD7}" type="pres">
      <dgm:prSet presAssocID="{EE613054-F588-4FEC-9B44-D8235136F119}" presName="composite" presStyleCnt="0"/>
      <dgm:spPr/>
    </dgm:pt>
    <dgm:pt modelId="{843403B9-5B5F-4C5E-839F-86631A434CF5}" type="pres">
      <dgm:prSet presAssocID="{EE613054-F588-4FEC-9B44-D8235136F119}" presName="parTx" presStyleLbl="alignNode1" presStyleIdx="0" presStyleCnt="2">
        <dgm:presLayoutVars>
          <dgm:chMax val="0"/>
          <dgm:chPref val="0"/>
          <dgm:bulletEnabled val="1"/>
        </dgm:presLayoutVars>
      </dgm:prSet>
      <dgm:spPr/>
    </dgm:pt>
    <dgm:pt modelId="{496999D0-F60E-431E-918F-8D953F51F44F}" type="pres">
      <dgm:prSet presAssocID="{EE613054-F588-4FEC-9B44-D8235136F119}" presName="desTx" presStyleLbl="alignAccFollowNode1" presStyleIdx="0" presStyleCnt="2">
        <dgm:presLayoutVars>
          <dgm:bulletEnabled val="1"/>
        </dgm:presLayoutVars>
      </dgm:prSet>
      <dgm:spPr/>
    </dgm:pt>
    <dgm:pt modelId="{4D0C6C84-1FA4-4EC3-8933-851679505888}" type="pres">
      <dgm:prSet presAssocID="{834F8CDD-DCB9-465F-97F1-6026061382C8}" presName="space" presStyleCnt="0"/>
      <dgm:spPr/>
    </dgm:pt>
    <dgm:pt modelId="{279B2FAB-9C2E-4FBD-87DC-A1CEB4790DF8}" type="pres">
      <dgm:prSet presAssocID="{CF6F11DB-C7A0-404E-ABEB-E0C5CCBA9258}" presName="composite" presStyleCnt="0"/>
      <dgm:spPr/>
    </dgm:pt>
    <dgm:pt modelId="{0ECBACE3-59E8-44F0-BE9B-10341A66FCD1}" type="pres">
      <dgm:prSet presAssocID="{CF6F11DB-C7A0-404E-ABEB-E0C5CCBA9258}" presName="parTx" presStyleLbl="alignNode1" presStyleIdx="1" presStyleCnt="2">
        <dgm:presLayoutVars>
          <dgm:chMax val="0"/>
          <dgm:chPref val="0"/>
          <dgm:bulletEnabled val="1"/>
        </dgm:presLayoutVars>
      </dgm:prSet>
      <dgm:spPr/>
    </dgm:pt>
    <dgm:pt modelId="{B12B0145-CC59-4171-AE37-3CBE51DBB335}" type="pres">
      <dgm:prSet presAssocID="{CF6F11DB-C7A0-404E-ABEB-E0C5CCBA9258}" presName="desTx" presStyleLbl="alignAccFollowNode1" presStyleIdx="1" presStyleCnt="2">
        <dgm:presLayoutVars>
          <dgm:bulletEnabled val="1"/>
        </dgm:presLayoutVars>
      </dgm:prSet>
      <dgm:spPr/>
    </dgm:pt>
  </dgm:ptLst>
  <dgm:cxnLst>
    <dgm:cxn modelId="{E39C5D13-2983-49A3-A869-2D28B8786228}" type="presOf" srcId="{434DA5FD-FAE4-4D51-BC89-BD0ADC9DBF50}" destId="{496999D0-F60E-431E-918F-8D953F51F44F}" srcOrd="0" destOrd="3" presId="urn:microsoft.com/office/officeart/2005/8/layout/hList1"/>
    <dgm:cxn modelId="{C608C717-0DD6-48F3-8C50-A8655A2FCB95}" type="presOf" srcId="{03C0760F-4264-4315-801E-37140F071842}" destId="{B12B0145-CC59-4171-AE37-3CBE51DBB335}" srcOrd="0" destOrd="4" presId="urn:microsoft.com/office/officeart/2005/8/layout/hList1"/>
    <dgm:cxn modelId="{911DC928-7ADB-4FF4-991C-CCAB143EDF1B}" type="presOf" srcId="{D87C5527-BFC7-42F2-A2F0-DCC058609E41}" destId="{496999D0-F60E-431E-918F-8D953F51F44F}" srcOrd="0" destOrd="0" presId="urn:microsoft.com/office/officeart/2005/8/layout/hList1"/>
    <dgm:cxn modelId="{5CAB993C-C9CE-42E3-9372-E334FA62DE3D}" type="presOf" srcId="{14E5DD18-6CD3-4AF9-BB12-645973F65BF9}" destId="{B12B0145-CC59-4171-AE37-3CBE51DBB335}" srcOrd="0" destOrd="0" presId="urn:microsoft.com/office/officeart/2005/8/layout/hList1"/>
    <dgm:cxn modelId="{CB2C083D-5B5C-4969-80EF-9E262FB216A6}" type="presOf" srcId="{62AB352D-4D91-46AE-9FAB-080E8B7894A3}" destId="{B12B0145-CC59-4171-AE37-3CBE51DBB335}" srcOrd="0" destOrd="1" presId="urn:microsoft.com/office/officeart/2005/8/layout/hList1"/>
    <dgm:cxn modelId="{77C74061-392F-4A1E-9D0C-04CCC6C20BA8}" type="presOf" srcId="{6DDD7F8F-FD4A-48CF-A366-7CEC920268D5}" destId="{496999D0-F60E-431E-918F-8D953F51F44F}" srcOrd="0" destOrd="4" presId="urn:microsoft.com/office/officeart/2005/8/layout/hList1"/>
    <dgm:cxn modelId="{C7FA1342-8B48-4124-B4F9-A30AA7BCEEDA}" type="presOf" srcId="{B52FACB7-4972-4B14-A01A-9761F51A5364}" destId="{B12B0145-CC59-4171-AE37-3CBE51DBB335}" srcOrd="0" destOrd="3" presId="urn:microsoft.com/office/officeart/2005/8/layout/hList1"/>
    <dgm:cxn modelId="{E7FE966E-4567-4D6F-BC5F-199AF3AA0D91}" srcId="{97A1AF06-2BD6-42A0-B3BF-8B074957E7FC}" destId="{CF6F11DB-C7A0-404E-ABEB-E0C5CCBA9258}" srcOrd="1" destOrd="0" parTransId="{27A07C8E-E341-432E-824D-448458B19C9D}" sibTransId="{F5367D8C-E7F6-4A73-90D4-43BC2BFF668B}"/>
    <dgm:cxn modelId="{967BAB6E-DC75-4966-BD8C-30BCD0507140}" srcId="{EE613054-F588-4FEC-9B44-D8235136F119}" destId="{F3671AEF-6443-422C-B26F-663CAC9C704D}" srcOrd="2" destOrd="0" parTransId="{7E989C9F-18D0-4160-AD6B-121FC222F0F2}" sibTransId="{7347B107-63D0-41C4-AA49-7D21619F44C3}"/>
    <dgm:cxn modelId="{9AC16751-E6B1-47B5-8CE4-BED7DDF730B1}" srcId="{CF6F11DB-C7A0-404E-ABEB-E0C5CCBA9258}" destId="{14E5DD18-6CD3-4AF9-BB12-645973F65BF9}" srcOrd="0" destOrd="0" parTransId="{A4175AF5-FE07-401B-AF48-09354C7278ED}" sibTransId="{EE3F874C-0231-453E-A60B-710A0A54EAA0}"/>
    <dgm:cxn modelId="{5DB1AD52-BD3B-41ED-91F4-23B3F770C875}" type="presOf" srcId="{F3671AEF-6443-422C-B26F-663CAC9C704D}" destId="{496999D0-F60E-431E-918F-8D953F51F44F}" srcOrd="0" destOrd="2" presId="urn:microsoft.com/office/officeart/2005/8/layout/hList1"/>
    <dgm:cxn modelId="{27F94F56-ACEA-4B62-AA1E-DC0218F1A171}" srcId="{CF6F11DB-C7A0-404E-ABEB-E0C5CCBA9258}" destId="{8FE2CBB5-4041-4441-9A80-B54DE91DFF00}" srcOrd="5" destOrd="0" parTransId="{A073AD20-F347-439C-9923-3A89819DD5B9}" sibTransId="{0A227657-BDA1-486B-A9AE-E297295A053F}"/>
    <dgm:cxn modelId="{A3F0DC7A-D504-417D-9258-44DFFE9BE821}" srcId="{EE613054-F588-4FEC-9B44-D8235136F119}" destId="{425ED65C-BFA5-4AD8-9F94-85CF1872E887}" srcOrd="1" destOrd="0" parTransId="{F5FFF1DE-C850-400B-AFB9-DC96597A2694}" sibTransId="{147081A3-FA78-4769-97C8-D68B5A0983D4}"/>
    <dgm:cxn modelId="{1EC00084-DE79-4724-BB86-DDC2DD25C376}" type="presOf" srcId="{CF6F11DB-C7A0-404E-ABEB-E0C5CCBA9258}" destId="{0ECBACE3-59E8-44F0-BE9B-10341A66FCD1}" srcOrd="0" destOrd="0" presId="urn:microsoft.com/office/officeart/2005/8/layout/hList1"/>
    <dgm:cxn modelId="{BA492D9E-DFFE-44C6-BE84-058F2ABCE46F}" srcId="{CF6F11DB-C7A0-404E-ABEB-E0C5CCBA9258}" destId="{B52FACB7-4972-4B14-A01A-9761F51A5364}" srcOrd="3" destOrd="0" parTransId="{5B172B54-CB4F-483C-82DC-770D377EC3E7}" sibTransId="{FCBFB6CF-1714-4AAB-AB2F-A7F49878D720}"/>
    <dgm:cxn modelId="{BE224B9E-D290-4064-AE9A-442C667064D1}" type="presOf" srcId="{8FE2CBB5-4041-4441-9A80-B54DE91DFF00}" destId="{B12B0145-CC59-4171-AE37-3CBE51DBB335}" srcOrd="0" destOrd="5" presId="urn:microsoft.com/office/officeart/2005/8/layout/hList1"/>
    <dgm:cxn modelId="{D4373DA8-4EC0-4DB6-942E-D142D6E99F2E}" srcId="{EE613054-F588-4FEC-9B44-D8235136F119}" destId="{6DDD7F8F-FD4A-48CF-A366-7CEC920268D5}" srcOrd="4" destOrd="0" parTransId="{85AF157C-997F-4BDE-BB9D-337D22FCDA1C}" sibTransId="{4F8A47B7-FD91-4454-8639-3FD377597567}"/>
    <dgm:cxn modelId="{7EA5C8AA-2BC4-4816-ACC3-960C49C8BEF1}" type="presOf" srcId="{EE613054-F588-4FEC-9B44-D8235136F119}" destId="{843403B9-5B5F-4C5E-839F-86631A434CF5}" srcOrd="0" destOrd="0" presId="urn:microsoft.com/office/officeart/2005/8/layout/hList1"/>
    <dgm:cxn modelId="{36162DB7-DEE5-491E-B5EB-21FB5C21D752}" srcId="{EE613054-F588-4FEC-9B44-D8235136F119}" destId="{D87C5527-BFC7-42F2-A2F0-DCC058609E41}" srcOrd="0" destOrd="0" parTransId="{2FB800AE-8FF2-497D-8FC0-A208E45E65F4}" sibTransId="{CE6A223A-5FDB-42F3-BF33-655D360604F2}"/>
    <dgm:cxn modelId="{B6EA3AC3-27BB-48C2-A143-2D5B4C0240A3}" srcId="{CF6F11DB-C7A0-404E-ABEB-E0C5CCBA9258}" destId="{62AB352D-4D91-46AE-9FAB-080E8B7894A3}" srcOrd="1" destOrd="0" parTransId="{7D923DE9-3B46-4975-99CE-7B2A3E68E99D}" sibTransId="{F1F41CDF-0927-4F92-BEDF-5F3E9979E03E}"/>
    <dgm:cxn modelId="{88BA66CC-6733-4724-9214-3EF9A0B99399}" type="presOf" srcId="{97A1AF06-2BD6-42A0-B3BF-8B074957E7FC}" destId="{EA468AA6-64B6-4ACC-A442-9C21D0599038}" srcOrd="0" destOrd="0" presId="urn:microsoft.com/office/officeart/2005/8/layout/hList1"/>
    <dgm:cxn modelId="{FFB13FCD-408E-4643-AACE-54650ED3094C}" srcId="{CF6F11DB-C7A0-404E-ABEB-E0C5CCBA9258}" destId="{822DA4B4-87B0-4663-9FE7-060B7DB8AB4C}" srcOrd="2" destOrd="0" parTransId="{246025CA-592D-4CBD-AACD-B43AAAE48D3D}" sibTransId="{761D17C7-9ED3-485C-A0A8-B29E0D271ADC}"/>
    <dgm:cxn modelId="{0CEF53D7-4F38-4578-9A62-8B38AF3A7C02}" type="presOf" srcId="{822DA4B4-87B0-4663-9FE7-060B7DB8AB4C}" destId="{B12B0145-CC59-4171-AE37-3CBE51DBB335}" srcOrd="0" destOrd="2" presId="urn:microsoft.com/office/officeart/2005/8/layout/hList1"/>
    <dgm:cxn modelId="{88E726DB-AB69-47D6-95FA-F768210C62E2}" type="presOf" srcId="{425ED65C-BFA5-4AD8-9F94-85CF1872E887}" destId="{496999D0-F60E-431E-918F-8D953F51F44F}" srcOrd="0" destOrd="1" presId="urn:microsoft.com/office/officeart/2005/8/layout/hList1"/>
    <dgm:cxn modelId="{290E87F2-AA32-473F-9F26-390C29E6E94D}" srcId="{97A1AF06-2BD6-42A0-B3BF-8B074957E7FC}" destId="{EE613054-F588-4FEC-9B44-D8235136F119}" srcOrd="0" destOrd="0" parTransId="{529BF122-13BA-4B55-9DE3-5B507F8CFC6E}" sibTransId="{834F8CDD-DCB9-465F-97F1-6026061382C8}"/>
    <dgm:cxn modelId="{0143CFF7-81D1-4F76-9458-56D3C7BF62B7}" srcId="{EE613054-F588-4FEC-9B44-D8235136F119}" destId="{434DA5FD-FAE4-4D51-BC89-BD0ADC9DBF50}" srcOrd="3" destOrd="0" parTransId="{FB580468-DD5E-4EF3-B36F-270E62E084A8}" sibTransId="{E410B299-E058-4802-A17B-E9790376F997}"/>
    <dgm:cxn modelId="{22BD38FE-10B1-4DDC-A425-ED8E85E90A23}" srcId="{CF6F11DB-C7A0-404E-ABEB-E0C5CCBA9258}" destId="{03C0760F-4264-4315-801E-37140F071842}" srcOrd="4" destOrd="0" parTransId="{B48B1743-2DCC-460C-AD32-C9B7FF7025B1}" sibTransId="{885ACD51-F540-406F-9251-CB226EF3A58E}"/>
    <dgm:cxn modelId="{AD371AB8-5572-4B7E-BE16-5B26133E6F39}" type="presParOf" srcId="{EA468AA6-64B6-4ACC-A442-9C21D0599038}" destId="{00D04FC0-53E0-4A8D-AF8D-5E7EBD977BD7}" srcOrd="0" destOrd="0" presId="urn:microsoft.com/office/officeart/2005/8/layout/hList1"/>
    <dgm:cxn modelId="{DA0F9553-5B71-4D27-A254-19C37126430D}" type="presParOf" srcId="{00D04FC0-53E0-4A8D-AF8D-5E7EBD977BD7}" destId="{843403B9-5B5F-4C5E-839F-86631A434CF5}" srcOrd="0" destOrd="0" presId="urn:microsoft.com/office/officeart/2005/8/layout/hList1"/>
    <dgm:cxn modelId="{359557CB-D46B-41AE-898B-A4FB7E596ACD}" type="presParOf" srcId="{00D04FC0-53E0-4A8D-AF8D-5E7EBD977BD7}" destId="{496999D0-F60E-431E-918F-8D953F51F44F}" srcOrd="1" destOrd="0" presId="urn:microsoft.com/office/officeart/2005/8/layout/hList1"/>
    <dgm:cxn modelId="{D716F0D1-1EED-40EE-B109-CDC957EF88AE}" type="presParOf" srcId="{EA468AA6-64B6-4ACC-A442-9C21D0599038}" destId="{4D0C6C84-1FA4-4EC3-8933-851679505888}" srcOrd="1" destOrd="0" presId="urn:microsoft.com/office/officeart/2005/8/layout/hList1"/>
    <dgm:cxn modelId="{6F02B6BB-A4B4-42BB-BE24-9E815FDB4588}" type="presParOf" srcId="{EA468AA6-64B6-4ACC-A442-9C21D0599038}" destId="{279B2FAB-9C2E-4FBD-87DC-A1CEB4790DF8}" srcOrd="2" destOrd="0" presId="urn:microsoft.com/office/officeart/2005/8/layout/hList1"/>
    <dgm:cxn modelId="{E1FBE311-5CA2-4356-A798-3EDB86FE15FD}" type="presParOf" srcId="{279B2FAB-9C2E-4FBD-87DC-A1CEB4790DF8}" destId="{0ECBACE3-59E8-44F0-BE9B-10341A66FCD1}" srcOrd="0" destOrd="0" presId="urn:microsoft.com/office/officeart/2005/8/layout/hList1"/>
    <dgm:cxn modelId="{90CA4436-288A-44F2-B90F-1F3BB787582C}" type="presParOf" srcId="{279B2FAB-9C2E-4FBD-87DC-A1CEB4790DF8}" destId="{B12B0145-CC59-4171-AE37-3CBE51DBB3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A1AF06-2BD6-42A0-B3BF-8B074957E7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45754B35-1C18-49FE-B540-27CFCEC10DF0}">
      <dgm:prSet phldrT="[Texto]"/>
      <dgm:spPr/>
      <dgm:t>
        <a:bodyPr/>
        <a:lstStyle/>
        <a:p>
          <a:pPr algn="just"/>
          <a:r>
            <a:rPr lang="es-ES" dirty="0"/>
            <a:t>Análisis de la dinámica del incendio y el análisis de la línea de tiempo mediante el razonamiento deductivo</a:t>
          </a:r>
          <a:endParaRPr lang="es-CL" dirty="0"/>
        </a:p>
      </dgm:t>
    </dgm:pt>
    <dgm:pt modelId="{11B99A6C-F175-4ABD-91FD-85EAB83D6A48}" type="parTrans" cxnId="{F65819C2-C532-466E-9406-4AE21C082DC5}">
      <dgm:prSet/>
      <dgm:spPr/>
      <dgm:t>
        <a:bodyPr/>
        <a:lstStyle/>
        <a:p>
          <a:endParaRPr lang="es-CL"/>
        </a:p>
      </dgm:t>
    </dgm:pt>
    <dgm:pt modelId="{E0329D94-8A0A-4A3C-A77B-61FCBA133747}" type="sibTrans" cxnId="{F65819C2-C532-466E-9406-4AE21C082DC5}">
      <dgm:prSet/>
      <dgm:spPr/>
      <dgm:t>
        <a:bodyPr/>
        <a:lstStyle/>
        <a:p>
          <a:endParaRPr lang="es-CL"/>
        </a:p>
      </dgm:t>
    </dgm:pt>
    <dgm:pt modelId="{172E2EC9-6AA7-4DE5-ADF5-466B25A26EE7}">
      <dgm:prSet phldrT="[Texto]" custT="1"/>
      <dgm:spPr/>
      <dgm:t>
        <a:bodyPr/>
        <a:lstStyle/>
        <a:p>
          <a:r>
            <a:rPr lang="es-ES" sz="2800"/>
            <a:t>PRUEBA DE HIPÓTESIS </a:t>
          </a:r>
          <a:endParaRPr lang="es-CL" sz="2800"/>
        </a:p>
      </dgm:t>
    </dgm:pt>
    <dgm:pt modelId="{687CF450-C077-4119-B76F-BE820151F69A}" type="parTrans" cxnId="{8FC843D8-E66B-4613-9973-F86FEC087B30}">
      <dgm:prSet/>
      <dgm:spPr/>
      <dgm:t>
        <a:bodyPr/>
        <a:lstStyle/>
        <a:p>
          <a:endParaRPr lang="es-CL"/>
        </a:p>
      </dgm:t>
    </dgm:pt>
    <dgm:pt modelId="{3500067E-D5A9-4836-A578-734D90B4390C}" type="sibTrans" cxnId="{8FC843D8-E66B-4613-9973-F86FEC087B30}">
      <dgm:prSet/>
      <dgm:spPr/>
      <dgm:t>
        <a:bodyPr/>
        <a:lstStyle/>
        <a:p>
          <a:endParaRPr lang="es-CL"/>
        </a:p>
      </dgm:t>
    </dgm:pt>
    <dgm:pt modelId="{B8508E30-BA05-4E4D-B17C-F178A7108704}">
      <dgm:prSet phldrT="[Texto]" custT="1"/>
      <dgm:spPr/>
      <dgm:t>
        <a:bodyPr/>
        <a:lstStyle/>
        <a:p>
          <a:r>
            <a:rPr lang="es-ES" sz="2800"/>
            <a:t>DESARROLLAR HIPÓTESIS</a:t>
          </a:r>
          <a:endParaRPr lang="es-CL" sz="2800" baseline="0"/>
        </a:p>
      </dgm:t>
    </dgm:pt>
    <dgm:pt modelId="{2976FBD0-673D-4BAC-8DE4-3EC33CED4E7C}" type="parTrans" cxnId="{48C28555-1C4F-470F-BC45-D25C90EE588C}">
      <dgm:prSet/>
      <dgm:spPr/>
      <dgm:t>
        <a:bodyPr/>
        <a:lstStyle/>
        <a:p>
          <a:endParaRPr lang="es-CL"/>
        </a:p>
      </dgm:t>
    </dgm:pt>
    <dgm:pt modelId="{8B7BE5F6-E6E0-44E8-A472-3AA4640D8693}" type="sibTrans" cxnId="{48C28555-1C4F-470F-BC45-D25C90EE588C}">
      <dgm:prSet/>
      <dgm:spPr/>
      <dgm:t>
        <a:bodyPr/>
        <a:lstStyle/>
        <a:p>
          <a:endParaRPr lang="es-CL"/>
        </a:p>
      </dgm:t>
    </dgm:pt>
    <dgm:pt modelId="{B988BA07-9014-40B7-A749-D7C48D1AABA0}">
      <dgm:prSet/>
      <dgm:spPr/>
      <dgm:t>
        <a:bodyPr/>
        <a:lstStyle/>
        <a:p>
          <a:pPr algn="just"/>
          <a:r>
            <a:rPr lang="es-ES" dirty="0"/>
            <a:t>Explicación y significado de patrones de fuego mediante el razonamiento inductivo</a:t>
          </a:r>
          <a:endParaRPr lang="es-CL" dirty="0"/>
        </a:p>
      </dgm:t>
    </dgm:pt>
    <dgm:pt modelId="{1D42A3E4-3C4C-4AD9-945D-79FC8CC77E89}" type="parTrans" cxnId="{FA8771A1-D024-4F34-88B1-B649885B89B1}">
      <dgm:prSet/>
      <dgm:spPr/>
      <dgm:t>
        <a:bodyPr/>
        <a:lstStyle/>
        <a:p>
          <a:endParaRPr lang="es-CL"/>
        </a:p>
      </dgm:t>
    </dgm:pt>
    <dgm:pt modelId="{6F87973E-2057-4A3D-B057-0AE3F55F93B1}" type="sibTrans" cxnId="{FA8771A1-D024-4F34-88B1-B649885B89B1}">
      <dgm:prSet/>
      <dgm:spPr/>
      <dgm:t>
        <a:bodyPr/>
        <a:lstStyle/>
        <a:p>
          <a:endParaRPr lang="es-CL"/>
        </a:p>
      </dgm:t>
    </dgm:pt>
    <dgm:pt modelId="{EA468AA6-64B6-4ACC-A442-9C21D0599038}" type="pres">
      <dgm:prSet presAssocID="{97A1AF06-2BD6-42A0-B3BF-8B074957E7FC}" presName="Name0" presStyleCnt="0">
        <dgm:presLayoutVars>
          <dgm:dir/>
          <dgm:animLvl val="lvl"/>
          <dgm:resizeHandles val="exact"/>
        </dgm:presLayoutVars>
      </dgm:prSet>
      <dgm:spPr/>
    </dgm:pt>
    <dgm:pt modelId="{4B53CA7B-DDD0-403B-9441-2B4AC186632F}" type="pres">
      <dgm:prSet presAssocID="{B8508E30-BA05-4E4D-B17C-F178A7108704}" presName="composite" presStyleCnt="0"/>
      <dgm:spPr/>
    </dgm:pt>
    <dgm:pt modelId="{A4BA0482-3846-4A0D-BBC7-0E9553174050}" type="pres">
      <dgm:prSet presAssocID="{B8508E30-BA05-4E4D-B17C-F178A7108704}" presName="parTx" presStyleLbl="alignNode1" presStyleIdx="0" presStyleCnt="2">
        <dgm:presLayoutVars>
          <dgm:chMax val="0"/>
          <dgm:chPref val="0"/>
          <dgm:bulletEnabled val="1"/>
        </dgm:presLayoutVars>
      </dgm:prSet>
      <dgm:spPr/>
    </dgm:pt>
    <dgm:pt modelId="{B0994101-983D-4B49-9227-B319FA388B1B}" type="pres">
      <dgm:prSet presAssocID="{B8508E30-BA05-4E4D-B17C-F178A7108704}" presName="desTx" presStyleLbl="alignAccFollowNode1" presStyleIdx="0" presStyleCnt="2">
        <dgm:presLayoutVars>
          <dgm:bulletEnabled val="1"/>
        </dgm:presLayoutVars>
      </dgm:prSet>
      <dgm:spPr/>
    </dgm:pt>
    <dgm:pt modelId="{A49E4422-1FFE-4E59-A9E5-0BAE01FE31AE}" type="pres">
      <dgm:prSet presAssocID="{8B7BE5F6-E6E0-44E8-A472-3AA4640D8693}" presName="space" presStyleCnt="0"/>
      <dgm:spPr/>
    </dgm:pt>
    <dgm:pt modelId="{24423CB9-5EB3-4712-BB6E-05CA59B965B0}" type="pres">
      <dgm:prSet presAssocID="{172E2EC9-6AA7-4DE5-ADF5-466B25A26EE7}" presName="composite" presStyleCnt="0"/>
      <dgm:spPr/>
    </dgm:pt>
    <dgm:pt modelId="{D6B97ABA-8927-4661-8ECF-43D92CF8F53D}" type="pres">
      <dgm:prSet presAssocID="{172E2EC9-6AA7-4DE5-ADF5-466B25A26EE7}" presName="parTx" presStyleLbl="alignNode1" presStyleIdx="1" presStyleCnt="2">
        <dgm:presLayoutVars>
          <dgm:chMax val="0"/>
          <dgm:chPref val="0"/>
          <dgm:bulletEnabled val="1"/>
        </dgm:presLayoutVars>
      </dgm:prSet>
      <dgm:spPr/>
    </dgm:pt>
    <dgm:pt modelId="{E87D1959-1D35-4DBF-9778-F0FEDFBF1C20}" type="pres">
      <dgm:prSet presAssocID="{172E2EC9-6AA7-4DE5-ADF5-466B25A26EE7}" presName="desTx" presStyleLbl="alignAccFollowNode1" presStyleIdx="1" presStyleCnt="2">
        <dgm:presLayoutVars>
          <dgm:bulletEnabled val="1"/>
        </dgm:presLayoutVars>
      </dgm:prSet>
      <dgm:spPr/>
    </dgm:pt>
  </dgm:ptLst>
  <dgm:cxnLst>
    <dgm:cxn modelId="{19813220-FA31-48BE-B9B3-96D3E5E2F0E7}" type="presOf" srcId="{172E2EC9-6AA7-4DE5-ADF5-466B25A26EE7}" destId="{D6B97ABA-8927-4661-8ECF-43D92CF8F53D}" srcOrd="0" destOrd="0" presId="urn:microsoft.com/office/officeart/2005/8/layout/hList1"/>
    <dgm:cxn modelId="{6385FE52-A75C-4583-89B6-743AA50BCF41}" type="presOf" srcId="{45754B35-1C18-49FE-B540-27CFCEC10DF0}" destId="{E87D1959-1D35-4DBF-9778-F0FEDFBF1C20}" srcOrd="0" destOrd="0" presId="urn:microsoft.com/office/officeart/2005/8/layout/hList1"/>
    <dgm:cxn modelId="{48C28555-1C4F-470F-BC45-D25C90EE588C}" srcId="{97A1AF06-2BD6-42A0-B3BF-8B074957E7FC}" destId="{B8508E30-BA05-4E4D-B17C-F178A7108704}" srcOrd="0" destOrd="0" parTransId="{2976FBD0-673D-4BAC-8DE4-3EC33CED4E7C}" sibTransId="{8B7BE5F6-E6E0-44E8-A472-3AA4640D8693}"/>
    <dgm:cxn modelId="{DADBDB5A-37DC-426D-9D78-9B73C154BB7A}" type="presOf" srcId="{B8508E30-BA05-4E4D-B17C-F178A7108704}" destId="{A4BA0482-3846-4A0D-BBC7-0E9553174050}" srcOrd="0" destOrd="0" presId="urn:microsoft.com/office/officeart/2005/8/layout/hList1"/>
    <dgm:cxn modelId="{FA8771A1-D024-4F34-88B1-B649885B89B1}" srcId="{B8508E30-BA05-4E4D-B17C-F178A7108704}" destId="{B988BA07-9014-40B7-A749-D7C48D1AABA0}" srcOrd="0" destOrd="0" parTransId="{1D42A3E4-3C4C-4AD9-945D-79FC8CC77E89}" sibTransId="{6F87973E-2057-4A3D-B057-0AE3F55F93B1}"/>
    <dgm:cxn modelId="{5FB497B4-C77A-47E1-9CCA-D86CF88D06BE}" type="presOf" srcId="{B988BA07-9014-40B7-A749-D7C48D1AABA0}" destId="{B0994101-983D-4B49-9227-B319FA388B1B}" srcOrd="0" destOrd="0" presId="urn:microsoft.com/office/officeart/2005/8/layout/hList1"/>
    <dgm:cxn modelId="{F65819C2-C532-466E-9406-4AE21C082DC5}" srcId="{172E2EC9-6AA7-4DE5-ADF5-466B25A26EE7}" destId="{45754B35-1C18-49FE-B540-27CFCEC10DF0}" srcOrd="0" destOrd="0" parTransId="{11B99A6C-F175-4ABD-91FD-85EAB83D6A48}" sibTransId="{E0329D94-8A0A-4A3C-A77B-61FCBA133747}"/>
    <dgm:cxn modelId="{88BA66CC-6733-4724-9214-3EF9A0B99399}" type="presOf" srcId="{97A1AF06-2BD6-42A0-B3BF-8B074957E7FC}" destId="{EA468AA6-64B6-4ACC-A442-9C21D0599038}" srcOrd="0" destOrd="0" presId="urn:microsoft.com/office/officeart/2005/8/layout/hList1"/>
    <dgm:cxn modelId="{8FC843D8-E66B-4613-9973-F86FEC087B30}" srcId="{97A1AF06-2BD6-42A0-B3BF-8B074957E7FC}" destId="{172E2EC9-6AA7-4DE5-ADF5-466B25A26EE7}" srcOrd="1" destOrd="0" parTransId="{687CF450-C077-4119-B76F-BE820151F69A}" sibTransId="{3500067E-D5A9-4836-A578-734D90B4390C}"/>
    <dgm:cxn modelId="{88752490-4442-42C3-A98A-1636A1795864}" type="presParOf" srcId="{EA468AA6-64B6-4ACC-A442-9C21D0599038}" destId="{4B53CA7B-DDD0-403B-9441-2B4AC186632F}" srcOrd="0" destOrd="0" presId="urn:microsoft.com/office/officeart/2005/8/layout/hList1"/>
    <dgm:cxn modelId="{3F02E83F-F128-4B5F-BF67-C2A8EB2F5FB9}" type="presParOf" srcId="{4B53CA7B-DDD0-403B-9441-2B4AC186632F}" destId="{A4BA0482-3846-4A0D-BBC7-0E9553174050}" srcOrd="0" destOrd="0" presId="urn:microsoft.com/office/officeart/2005/8/layout/hList1"/>
    <dgm:cxn modelId="{1540B060-733D-4968-A1A8-CA2093E29529}" type="presParOf" srcId="{4B53CA7B-DDD0-403B-9441-2B4AC186632F}" destId="{B0994101-983D-4B49-9227-B319FA388B1B}" srcOrd="1" destOrd="0" presId="urn:microsoft.com/office/officeart/2005/8/layout/hList1"/>
    <dgm:cxn modelId="{91F84C97-27FC-4ADF-B573-EF5D5D0D6246}" type="presParOf" srcId="{EA468AA6-64B6-4ACC-A442-9C21D0599038}" destId="{A49E4422-1FFE-4E59-A9E5-0BAE01FE31AE}" srcOrd="1" destOrd="0" presId="urn:microsoft.com/office/officeart/2005/8/layout/hList1"/>
    <dgm:cxn modelId="{003E4D10-19FE-48D0-AAB4-5E93C8207720}" type="presParOf" srcId="{EA468AA6-64B6-4ACC-A442-9C21D0599038}" destId="{24423CB9-5EB3-4712-BB6E-05CA59B965B0}" srcOrd="2" destOrd="0" presId="urn:microsoft.com/office/officeart/2005/8/layout/hList1"/>
    <dgm:cxn modelId="{ABF3BA13-0081-48CB-82BD-6B9F535BDFDB}" type="presParOf" srcId="{24423CB9-5EB3-4712-BB6E-05CA59B965B0}" destId="{D6B97ABA-8927-4661-8ECF-43D92CF8F53D}" srcOrd="0" destOrd="0" presId="urn:microsoft.com/office/officeart/2005/8/layout/hList1"/>
    <dgm:cxn modelId="{1AF6E21C-2CBE-43B8-8938-59395BCF943D}" type="presParOf" srcId="{24423CB9-5EB3-4712-BB6E-05CA59B965B0}" destId="{E87D1959-1D35-4DBF-9778-F0FEDFBF1C2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1AF06-2BD6-42A0-B3BF-8B074957E7F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L"/>
        </a:p>
      </dgm:t>
    </dgm:pt>
    <dgm:pt modelId="{8A9A1B3A-A65A-4E7C-ABD6-CF386DC3A1E6}">
      <dgm:prSet custT="1"/>
      <dgm:spPr/>
      <dgm:t>
        <a:bodyPr/>
        <a:lstStyle/>
        <a:p>
          <a:r>
            <a:rPr lang="es-ES" sz="2800"/>
            <a:t>SELECCIÓN DE HIPÓTESIS FINAL</a:t>
          </a:r>
          <a:endParaRPr lang="es-CL" sz="2800"/>
        </a:p>
      </dgm:t>
    </dgm:pt>
    <dgm:pt modelId="{26F7AA90-27AA-46C3-BF4C-133A1BE901DE}" type="parTrans" cxnId="{55866012-2F2F-42EC-8108-FA0F492C686C}">
      <dgm:prSet/>
      <dgm:spPr/>
      <dgm:t>
        <a:bodyPr/>
        <a:lstStyle/>
        <a:p>
          <a:endParaRPr lang="es-CL"/>
        </a:p>
      </dgm:t>
    </dgm:pt>
    <dgm:pt modelId="{ECA79C34-ED2C-439D-B43B-693DA908E8C6}" type="sibTrans" cxnId="{55866012-2F2F-42EC-8108-FA0F492C686C}">
      <dgm:prSet/>
      <dgm:spPr/>
      <dgm:t>
        <a:bodyPr/>
        <a:lstStyle/>
        <a:p>
          <a:endParaRPr lang="es-CL"/>
        </a:p>
      </dgm:t>
    </dgm:pt>
    <dgm:pt modelId="{D3BEAC7B-0714-478D-957E-0C1ECBDE8465}">
      <dgm:prSet/>
      <dgm:spPr/>
      <dgm:t>
        <a:bodyPr/>
        <a:lstStyle/>
        <a:p>
          <a:r>
            <a:rPr lang="es-ES" dirty="0"/>
            <a:t>Seleccione la hipótesis final para la explicación y el significado de cada patrón causa degeneración del patrón indeterminada</a:t>
          </a:r>
          <a:endParaRPr lang="es-CL" dirty="0"/>
        </a:p>
      </dgm:t>
    </dgm:pt>
    <dgm:pt modelId="{402AACD9-69A1-4E08-A209-A087F592C4CB}" type="parTrans" cxnId="{CEBCDB70-EE2B-4AFC-AA7C-6B6752DBB6B8}">
      <dgm:prSet/>
      <dgm:spPr/>
      <dgm:t>
        <a:bodyPr/>
        <a:lstStyle/>
        <a:p>
          <a:endParaRPr lang="es-CL"/>
        </a:p>
      </dgm:t>
    </dgm:pt>
    <dgm:pt modelId="{52BF7961-5B44-40EB-91F6-DDA57B56F480}" type="sibTrans" cxnId="{CEBCDB70-EE2B-4AFC-AA7C-6B6752DBB6B8}">
      <dgm:prSet/>
      <dgm:spPr/>
      <dgm:t>
        <a:bodyPr/>
        <a:lstStyle/>
        <a:p>
          <a:endParaRPr lang="es-CL"/>
        </a:p>
      </dgm:t>
    </dgm:pt>
    <dgm:pt modelId="{EA468AA6-64B6-4ACC-A442-9C21D0599038}" type="pres">
      <dgm:prSet presAssocID="{97A1AF06-2BD6-42A0-B3BF-8B074957E7FC}" presName="Name0" presStyleCnt="0">
        <dgm:presLayoutVars>
          <dgm:dir/>
          <dgm:animLvl val="lvl"/>
          <dgm:resizeHandles val="exact"/>
        </dgm:presLayoutVars>
      </dgm:prSet>
      <dgm:spPr/>
    </dgm:pt>
    <dgm:pt modelId="{F66D67F6-B6CE-4DF5-A5B6-2333A0EE5F1C}" type="pres">
      <dgm:prSet presAssocID="{8A9A1B3A-A65A-4E7C-ABD6-CF386DC3A1E6}" presName="composite" presStyleCnt="0"/>
      <dgm:spPr/>
    </dgm:pt>
    <dgm:pt modelId="{3FEC4BAA-4103-4431-A410-DE1D2B7D6632}" type="pres">
      <dgm:prSet presAssocID="{8A9A1B3A-A65A-4E7C-ABD6-CF386DC3A1E6}" presName="parTx" presStyleLbl="alignNode1" presStyleIdx="0" presStyleCnt="1" custLinFactNeighborX="5173" custLinFactNeighborY="-2194">
        <dgm:presLayoutVars>
          <dgm:chMax val="0"/>
          <dgm:chPref val="0"/>
          <dgm:bulletEnabled val="1"/>
        </dgm:presLayoutVars>
      </dgm:prSet>
      <dgm:spPr/>
    </dgm:pt>
    <dgm:pt modelId="{FF4A584B-3DAA-42C8-AD3E-2721AE3DDE36}" type="pres">
      <dgm:prSet presAssocID="{8A9A1B3A-A65A-4E7C-ABD6-CF386DC3A1E6}" presName="desTx" presStyleLbl="alignAccFollowNode1" presStyleIdx="0" presStyleCnt="1">
        <dgm:presLayoutVars>
          <dgm:bulletEnabled val="1"/>
        </dgm:presLayoutVars>
      </dgm:prSet>
      <dgm:spPr/>
    </dgm:pt>
  </dgm:ptLst>
  <dgm:cxnLst>
    <dgm:cxn modelId="{55866012-2F2F-42EC-8108-FA0F492C686C}" srcId="{97A1AF06-2BD6-42A0-B3BF-8B074957E7FC}" destId="{8A9A1B3A-A65A-4E7C-ABD6-CF386DC3A1E6}" srcOrd="0" destOrd="0" parTransId="{26F7AA90-27AA-46C3-BF4C-133A1BE901DE}" sibTransId="{ECA79C34-ED2C-439D-B43B-693DA908E8C6}"/>
    <dgm:cxn modelId="{0694922B-6D47-4FE0-88D8-B7F7C0A5F663}" type="presOf" srcId="{8A9A1B3A-A65A-4E7C-ABD6-CF386DC3A1E6}" destId="{3FEC4BAA-4103-4431-A410-DE1D2B7D6632}" srcOrd="0" destOrd="0" presId="urn:microsoft.com/office/officeart/2005/8/layout/hList1"/>
    <dgm:cxn modelId="{6368D336-1F30-453F-9330-2A26F99ABC2F}" type="presOf" srcId="{D3BEAC7B-0714-478D-957E-0C1ECBDE8465}" destId="{FF4A584B-3DAA-42C8-AD3E-2721AE3DDE36}" srcOrd="0" destOrd="0" presId="urn:microsoft.com/office/officeart/2005/8/layout/hList1"/>
    <dgm:cxn modelId="{CEBCDB70-EE2B-4AFC-AA7C-6B6752DBB6B8}" srcId="{8A9A1B3A-A65A-4E7C-ABD6-CF386DC3A1E6}" destId="{D3BEAC7B-0714-478D-957E-0C1ECBDE8465}" srcOrd="0" destOrd="0" parTransId="{402AACD9-69A1-4E08-A209-A087F592C4CB}" sibTransId="{52BF7961-5B44-40EB-91F6-DDA57B56F480}"/>
    <dgm:cxn modelId="{88BA66CC-6733-4724-9214-3EF9A0B99399}" type="presOf" srcId="{97A1AF06-2BD6-42A0-B3BF-8B074957E7FC}" destId="{EA468AA6-64B6-4ACC-A442-9C21D0599038}" srcOrd="0" destOrd="0" presId="urn:microsoft.com/office/officeart/2005/8/layout/hList1"/>
    <dgm:cxn modelId="{58940B89-0501-414A-8214-7872FEDEE9E0}" type="presParOf" srcId="{EA468AA6-64B6-4ACC-A442-9C21D0599038}" destId="{F66D67F6-B6CE-4DF5-A5B6-2333A0EE5F1C}" srcOrd="0" destOrd="0" presId="urn:microsoft.com/office/officeart/2005/8/layout/hList1"/>
    <dgm:cxn modelId="{9BB9B4BD-321A-4CB4-9EC6-9FBDD4FE53A8}" type="presParOf" srcId="{F66D67F6-B6CE-4DF5-A5B6-2333A0EE5F1C}" destId="{3FEC4BAA-4103-4431-A410-DE1D2B7D6632}" srcOrd="0" destOrd="0" presId="urn:microsoft.com/office/officeart/2005/8/layout/hList1"/>
    <dgm:cxn modelId="{F94DB68F-4FCE-4D17-8938-A5E5C5F061D2}" type="presParOf" srcId="{F66D67F6-B6CE-4DF5-A5B6-2333A0EE5F1C}" destId="{FF4A584B-3DAA-42C8-AD3E-2721AE3DDE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2CA4-36F9-413C-BAD7-DDED9AA4EF66}">
      <dsp:nvSpPr>
        <dsp:cNvPr id="0" name=""/>
        <dsp:cNvSpPr/>
      </dsp:nvSpPr>
      <dsp:spPr>
        <a:xfrm>
          <a:off x="47" y="2022"/>
          <a:ext cx="4562274"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dirty="0"/>
            <a:t>RECONOCER LA NECESIDAD</a:t>
          </a:r>
          <a:endParaRPr lang="es-CL" sz="2800" kern="1200" dirty="0"/>
        </a:p>
      </dsp:txBody>
      <dsp:txXfrm>
        <a:off x="47" y="2022"/>
        <a:ext cx="4562274" cy="921600"/>
      </dsp:txXfrm>
    </dsp:sp>
    <dsp:sp modelId="{318DC84D-48B8-4197-81BA-A3B2B2AE1507}">
      <dsp:nvSpPr>
        <dsp:cNvPr id="0" name=""/>
        <dsp:cNvSpPr/>
      </dsp:nvSpPr>
      <dsp:spPr>
        <a:xfrm>
          <a:off x="47" y="923622"/>
          <a:ext cx="4562274" cy="1405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s-ES" sz="1800" kern="1200" dirty="0"/>
            <a:t>Ha ocurrido un incendio y su origen es desconocido</a:t>
          </a:r>
          <a:endParaRPr lang="es-CL" sz="1800" kern="1200" dirty="0"/>
        </a:p>
      </dsp:txBody>
      <dsp:txXfrm>
        <a:off x="47" y="923622"/>
        <a:ext cx="4562274" cy="1405440"/>
      </dsp:txXfrm>
    </dsp:sp>
    <dsp:sp modelId="{4EEF3A3F-96A6-434E-A0E2-70A7FBDB7648}">
      <dsp:nvSpPr>
        <dsp:cNvPr id="0" name=""/>
        <dsp:cNvSpPr/>
      </dsp:nvSpPr>
      <dsp:spPr>
        <a:xfrm>
          <a:off x="5201040" y="2022"/>
          <a:ext cx="4562274"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dirty="0"/>
            <a:t>DEFINIR EL PROBLEMA</a:t>
          </a:r>
          <a:endParaRPr lang="es-CL" sz="2800" kern="1200" dirty="0"/>
        </a:p>
      </dsp:txBody>
      <dsp:txXfrm>
        <a:off x="5201040" y="2022"/>
        <a:ext cx="4562274" cy="921600"/>
      </dsp:txXfrm>
    </dsp:sp>
    <dsp:sp modelId="{318320BD-D0DD-4EDE-9698-740AD18D09A5}">
      <dsp:nvSpPr>
        <dsp:cNvPr id="0" name=""/>
        <dsp:cNvSpPr/>
      </dsp:nvSpPr>
      <dsp:spPr>
        <a:xfrm>
          <a:off x="5201040" y="923622"/>
          <a:ext cx="4562274" cy="1405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t>Los efectos del fuego deben identificarse y analizarse para ayudar a la determinación del origen</a:t>
          </a:r>
          <a:endParaRPr lang="es-CL" sz="1800" kern="1200" dirty="0"/>
        </a:p>
      </dsp:txBody>
      <dsp:txXfrm>
        <a:off x="5201040" y="923622"/>
        <a:ext cx="4562274" cy="140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403B9-5B5F-4C5E-839F-86631A434CF5}">
      <dsp:nvSpPr>
        <dsp:cNvPr id="0" name=""/>
        <dsp:cNvSpPr/>
      </dsp:nvSpPr>
      <dsp:spPr>
        <a:xfrm>
          <a:off x="42" y="6800"/>
          <a:ext cx="4053916" cy="6550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dirty="0"/>
            <a:t>RECOLECTAR DATOS</a:t>
          </a:r>
          <a:endParaRPr lang="es-CL" sz="2800" kern="1200" dirty="0"/>
        </a:p>
      </dsp:txBody>
      <dsp:txXfrm>
        <a:off x="42" y="6800"/>
        <a:ext cx="4053916" cy="655043"/>
      </dsp:txXfrm>
    </dsp:sp>
    <dsp:sp modelId="{496999D0-F60E-431E-918F-8D953F51F44F}">
      <dsp:nvSpPr>
        <dsp:cNvPr id="0" name=""/>
        <dsp:cNvSpPr/>
      </dsp:nvSpPr>
      <dsp:spPr>
        <a:xfrm>
          <a:off x="42" y="661844"/>
          <a:ext cx="4053916" cy="1662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solidFill>
                <a:schemeClr val="tx1"/>
              </a:solidFill>
            </a:rPr>
            <a:t> Efectos</a:t>
          </a:r>
          <a:r>
            <a:rPr lang="es-ES" sz="1500" kern="1200" dirty="0"/>
            <a:t> del fuego</a:t>
          </a:r>
          <a:endParaRPr lang="es-CL" sz="1500" kern="1200" dirty="0"/>
        </a:p>
        <a:p>
          <a:pPr marL="114300" lvl="1" indent="-114300" algn="just" defTabSz="666750">
            <a:lnSpc>
              <a:spcPct val="90000"/>
            </a:lnSpc>
            <a:spcBef>
              <a:spcPct val="0"/>
            </a:spcBef>
            <a:spcAft>
              <a:spcPct val="15000"/>
            </a:spcAft>
            <a:buChar char="•"/>
          </a:pPr>
          <a:r>
            <a:rPr lang="es-ES" sz="1500" kern="1200" dirty="0">
              <a:solidFill>
                <a:schemeClr val="tx1"/>
              </a:solidFill>
            </a:rPr>
            <a:t> Geometría</a:t>
          </a:r>
          <a:r>
            <a:rPr lang="es-ES" sz="1500" kern="1200" dirty="0"/>
            <a:t> del compartimiento</a:t>
          </a:r>
          <a:endParaRPr lang="es-CL" sz="1500" kern="1200" dirty="0"/>
        </a:p>
        <a:p>
          <a:pPr marL="114300" lvl="1" indent="-114300" algn="just" defTabSz="666750">
            <a:lnSpc>
              <a:spcPct val="90000"/>
            </a:lnSpc>
            <a:spcBef>
              <a:spcPct val="0"/>
            </a:spcBef>
            <a:spcAft>
              <a:spcPct val="15000"/>
            </a:spcAft>
            <a:buChar char="•"/>
          </a:pPr>
          <a:r>
            <a:rPr lang="es-ES" sz="1500" kern="1200" dirty="0">
              <a:solidFill>
                <a:schemeClr val="tx1"/>
              </a:solidFill>
            </a:rPr>
            <a:t> Identificación</a:t>
          </a:r>
          <a:r>
            <a:rPr lang="es-ES" sz="1500" kern="1200" dirty="0"/>
            <a:t> de los del combustible</a:t>
          </a:r>
          <a:endParaRPr lang="es-CL" sz="1500" kern="1200" dirty="0"/>
        </a:p>
        <a:p>
          <a:pPr marL="114300" lvl="1" indent="-114300" algn="just" defTabSz="666750">
            <a:lnSpc>
              <a:spcPct val="90000"/>
            </a:lnSpc>
            <a:spcBef>
              <a:spcPct val="0"/>
            </a:spcBef>
            <a:spcAft>
              <a:spcPct val="15000"/>
            </a:spcAft>
            <a:buChar char="•"/>
          </a:pPr>
          <a:r>
            <a:rPr lang="es-ES" sz="1500" kern="1200" dirty="0">
              <a:solidFill>
                <a:schemeClr val="tx1"/>
              </a:solidFill>
            </a:rPr>
            <a:t> Aberturas</a:t>
          </a:r>
          <a:r>
            <a:rPr lang="es-ES" sz="1500" kern="1200" dirty="0"/>
            <a:t> de ventilación </a:t>
          </a:r>
          <a:endParaRPr lang="es-CL" sz="1500" kern="1200" dirty="0"/>
        </a:p>
        <a:p>
          <a:pPr marL="114300" lvl="1" indent="-114300" algn="just" defTabSz="666750">
            <a:lnSpc>
              <a:spcPct val="90000"/>
            </a:lnSpc>
            <a:spcBef>
              <a:spcPct val="0"/>
            </a:spcBef>
            <a:spcAft>
              <a:spcPct val="15000"/>
            </a:spcAft>
            <a:buChar char="•"/>
          </a:pPr>
          <a:r>
            <a:rPr lang="es-ES" sz="1500" kern="1200" dirty="0">
              <a:solidFill>
                <a:schemeClr val="tx1"/>
              </a:solidFill>
            </a:rPr>
            <a:t> Sistemas</a:t>
          </a:r>
          <a:r>
            <a:rPr lang="es-ES" sz="1500" kern="1200" dirty="0"/>
            <a:t> de protección y detección</a:t>
          </a:r>
          <a:endParaRPr lang="es-CL" sz="1500" kern="1200" dirty="0"/>
        </a:p>
      </dsp:txBody>
      <dsp:txXfrm>
        <a:off x="42" y="661844"/>
        <a:ext cx="4053916" cy="1662440"/>
      </dsp:txXfrm>
    </dsp:sp>
    <dsp:sp modelId="{0ECBACE3-59E8-44F0-BE9B-10341A66FCD1}">
      <dsp:nvSpPr>
        <dsp:cNvPr id="0" name=""/>
        <dsp:cNvSpPr/>
      </dsp:nvSpPr>
      <dsp:spPr>
        <a:xfrm>
          <a:off x="4621506" y="6800"/>
          <a:ext cx="4053916" cy="6550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a:t>ANALIZAR LOS DATOS</a:t>
          </a:r>
          <a:endParaRPr lang="es-CL" sz="2800" kern="1200"/>
        </a:p>
      </dsp:txBody>
      <dsp:txXfrm>
        <a:off x="4621506" y="6800"/>
        <a:ext cx="4053916" cy="655043"/>
      </dsp:txXfrm>
    </dsp:sp>
    <dsp:sp modelId="{B12B0145-CC59-4171-AE37-3CBE51DBB335}">
      <dsp:nvSpPr>
        <dsp:cNvPr id="0" name=""/>
        <dsp:cNvSpPr/>
      </dsp:nvSpPr>
      <dsp:spPr>
        <a:xfrm>
          <a:off x="4621506" y="661844"/>
          <a:ext cx="4053916" cy="16624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just" defTabSz="666750">
            <a:lnSpc>
              <a:spcPct val="90000"/>
            </a:lnSpc>
            <a:spcBef>
              <a:spcPct val="0"/>
            </a:spcBef>
            <a:spcAft>
              <a:spcPct val="15000"/>
            </a:spcAft>
            <a:buChar char="•"/>
          </a:pPr>
          <a:r>
            <a:rPr lang="es-ES" sz="1500" kern="1200" dirty="0"/>
            <a:t> Análisis de los efectos del fuego</a:t>
          </a:r>
          <a:endParaRPr lang="es-CL" sz="1500" kern="1200" dirty="0"/>
        </a:p>
        <a:p>
          <a:pPr marL="114300" lvl="1" indent="-114300" algn="just" defTabSz="666750">
            <a:lnSpc>
              <a:spcPct val="90000"/>
            </a:lnSpc>
            <a:spcBef>
              <a:spcPct val="0"/>
            </a:spcBef>
            <a:spcAft>
              <a:spcPct val="15000"/>
            </a:spcAft>
            <a:buChar char="•"/>
          </a:pPr>
          <a:r>
            <a:rPr lang="es-ES" sz="1500" kern="1200" dirty="0"/>
            <a:t> Identificación de patrones de fuego </a:t>
          </a:r>
          <a:endParaRPr lang="es-CL" sz="1500" kern="1200" dirty="0"/>
        </a:p>
        <a:p>
          <a:pPr marL="114300" lvl="1" indent="-114300" algn="just" defTabSz="666750">
            <a:lnSpc>
              <a:spcPct val="90000"/>
            </a:lnSpc>
            <a:spcBef>
              <a:spcPct val="0"/>
            </a:spcBef>
            <a:spcAft>
              <a:spcPct val="15000"/>
            </a:spcAft>
            <a:buChar char="•"/>
          </a:pPr>
          <a:r>
            <a:rPr lang="es-ES" sz="1500" kern="1200" dirty="0"/>
            <a:t> Análisis de los patrones secuenciales</a:t>
          </a:r>
          <a:endParaRPr lang="es-CL" sz="1500" kern="1200" dirty="0"/>
        </a:p>
        <a:p>
          <a:pPr marL="114300" lvl="1" indent="-114300" algn="just" defTabSz="666750">
            <a:lnSpc>
              <a:spcPct val="90000"/>
            </a:lnSpc>
            <a:spcBef>
              <a:spcPct val="0"/>
            </a:spcBef>
            <a:spcAft>
              <a:spcPct val="15000"/>
            </a:spcAft>
            <a:buChar char="•"/>
          </a:pPr>
          <a:r>
            <a:rPr lang="es-ES" sz="1500" kern="1200" dirty="0"/>
            <a:t> Análisis de dinámica de fuego </a:t>
          </a:r>
          <a:endParaRPr lang="es-CL" sz="1500" kern="1200" dirty="0"/>
        </a:p>
        <a:p>
          <a:pPr marL="114300" lvl="1" indent="-114300" algn="just" defTabSz="666750">
            <a:lnSpc>
              <a:spcPct val="90000"/>
            </a:lnSpc>
            <a:spcBef>
              <a:spcPct val="0"/>
            </a:spcBef>
            <a:spcAft>
              <a:spcPct val="15000"/>
            </a:spcAft>
            <a:buChar char="•"/>
          </a:pPr>
          <a:r>
            <a:rPr lang="es-ES" sz="1500" kern="1200" dirty="0"/>
            <a:t> Patrones generados por ventilación</a:t>
          </a:r>
          <a:endParaRPr lang="es-CL" sz="1500" kern="1200" dirty="0"/>
        </a:p>
        <a:p>
          <a:pPr marL="114300" lvl="1" indent="-114300" algn="just" defTabSz="666750">
            <a:lnSpc>
              <a:spcPct val="90000"/>
            </a:lnSpc>
            <a:spcBef>
              <a:spcPct val="0"/>
            </a:spcBef>
            <a:spcAft>
              <a:spcPct val="15000"/>
            </a:spcAft>
            <a:buChar char="•"/>
          </a:pPr>
          <a:r>
            <a:rPr lang="es-ES" sz="1500" kern="1200" dirty="0"/>
            <a:t> Mapeo de arco</a:t>
          </a:r>
          <a:endParaRPr lang="es-CL" sz="1500" kern="1200" dirty="0"/>
        </a:p>
      </dsp:txBody>
      <dsp:txXfrm>
        <a:off x="4621506" y="661844"/>
        <a:ext cx="4053916" cy="1662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A0482-3846-4A0D-BBC7-0E9553174050}">
      <dsp:nvSpPr>
        <dsp:cNvPr id="0" name=""/>
        <dsp:cNvSpPr/>
      </dsp:nvSpPr>
      <dsp:spPr>
        <a:xfrm>
          <a:off x="40" y="143568"/>
          <a:ext cx="3859219" cy="10310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a:t>DESARROLLAR HIPÓTESIS</a:t>
          </a:r>
          <a:endParaRPr lang="es-CL" sz="2800" kern="1200" baseline="0"/>
        </a:p>
      </dsp:txBody>
      <dsp:txXfrm>
        <a:off x="40" y="143568"/>
        <a:ext cx="3859219" cy="1031043"/>
      </dsp:txXfrm>
    </dsp:sp>
    <dsp:sp modelId="{B0994101-983D-4B49-9227-B319FA388B1B}">
      <dsp:nvSpPr>
        <dsp:cNvPr id="0" name=""/>
        <dsp:cNvSpPr/>
      </dsp:nvSpPr>
      <dsp:spPr>
        <a:xfrm>
          <a:off x="40" y="1174611"/>
          <a:ext cx="3859219" cy="10129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t>Explicación y significado de patrones de fuego mediante el razonamiento inductivo</a:t>
          </a:r>
          <a:endParaRPr lang="es-CL" sz="1800" kern="1200" dirty="0"/>
        </a:p>
      </dsp:txBody>
      <dsp:txXfrm>
        <a:off x="40" y="1174611"/>
        <a:ext cx="3859219" cy="1012904"/>
      </dsp:txXfrm>
    </dsp:sp>
    <dsp:sp modelId="{D6B97ABA-8927-4661-8ECF-43D92CF8F53D}">
      <dsp:nvSpPr>
        <dsp:cNvPr id="0" name=""/>
        <dsp:cNvSpPr/>
      </dsp:nvSpPr>
      <dsp:spPr>
        <a:xfrm>
          <a:off x="4399550" y="143568"/>
          <a:ext cx="3859219" cy="103104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a:t>PRUEBA DE HIPÓTESIS </a:t>
          </a:r>
          <a:endParaRPr lang="es-CL" sz="2800" kern="1200"/>
        </a:p>
      </dsp:txBody>
      <dsp:txXfrm>
        <a:off x="4399550" y="143568"/>
        <a:ext cx="3859219" cy="1031043"/>
      </dsp:txXfrm>
    </dsp:sp>
    <dsp:sp modelId="{E87D1959-1D35-4DBF-9778-F0FEDFBF1C20}">
      <dsp:nvSpPr>
        <dsp:cNvPr id="0" name=""/>
        <dsp:cNvSpPr/>
      </dsp:nvSpPr>
      <dsp:spPr>
        <a:xfrm>
          <a:off x="4399550" y="1174611"/>
          <a:ext cx="3859219" cy="101290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s-ES" sz="1800" kern="1200" dirty="0"/>
            <a:t>Análisis de la dinámica del incendio y el análisis de la línea de tiempo mediante el razonamiento deductivo</a:t>
          </a:r>
          <a:endParaRPr lang="es-CL" sz="1800" kern="1200" dirty="0"/>
        </a:p>
      </dsp:txBody>
      <dsp:txXfrm>
        <a:off x="4399550" y="1174611"/>
        <a:ext cx="3859219" cy="1012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C4BAA-4103-4431-A410-DE1D2B7D6632}">
      <dsp:nvSpPr>
        <dsp:cNvPr id="0" name=""/>
        <dsp:cNvSpPr/>
      </dsp:nvSpPr>
      <dsp:spPr>
        <a:xfrm>
          <a:off x="0" y="3"/>
          <a:ext cx="7887640"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ES" sz="2800" kern="1200"/>
            <a:t>SELECCIÓN DE HIPÓTESIS FINAL</a:t>
          </a:r>
          <a:endParaRPr lang="es-CL" sz="2800" kern="1200"/>
        </a:p>
      </dsp:txBody>
      <dsp:txXfrm>
        <a:off x="0" y="3"/>
        <a:ext cx="7887640" cy="777600"/>
      </dsp:txXfrm>
    </dsp:sp>
    <dsp:sp modelId="{FF4A584B-3DAA-42C8-AD3E-2721AE3DDE36}">
      <dsp:nvSpPr>
        <dsp:cNvPr id="0" name=""/>
        <dsp:cNvSpPr/>
      </dsp:nvSpPr>
      <dsp:spPr>
        <a:xfrm>
          <a:off x="0" y="794663"/>
          <a:ext cx="7887640" cy="15193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ES" sz="2700" kern="1200" dirty="0"/>
            <a:t>Seleccione la hipótesis final para la explicación y el significado de cada patrón causa degeneración del patrón indeterminada</a:t>
          </a:r>
          <a:endParaRPr lang="es-CL" sz="2700" kern="1200" dirty="0"/>
        </a:p>
      </dsp:txBody>
      <dsp:txXfrm>
        <a:off x="0" y="794663"/>
        <a:ext cx="7887640" cy="15193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CL"/>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3B18DE4-91D7-4C2A-9BE2-98D5C5F959AB}" type="datetimeFigureOut">
              <a:rPr lang="es-CL" smtClean="0"/>
              <a:t>18-07-2022</a:t>
            </a:fld>
            <a:endParaRPr lang="es-CL"/>
          </a:p>
        </p:txBody>
      </p:sp>
      <p:sp>
        <p:nvSpPr>
          <p:cNvPr id="4" name="Marcador de imagen de diapositiva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s-CL"/>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716C438-D73F-4EBA-9AB5-CA549CAF4DF1}" type="slidenum">
              <a:rPr lang="es-CL" smtClean="0"/>
              <a:t>‹Nº›</a:t>
            </a:fld>
            <a:endParaRPr lang="es-CL"/>
          </a:p>
        </p:txBody>
      </p:sp>
    </p:spTree>
    <p:extLst>
      <p:ext uri="{BB962C8B-B14F-4D97-AF65-F5344CB8AC3E}">
        <p14:creationId xmlns:p14="http://schemas.microsoft.com/office/powerpoint/2010/main" val="674754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9621F979-A73D-40D8-9D1C-AA93F4C52C46}" type="slidenum">
              <a:rPr lang="es-EC" smtClean="0"/>
              <a:pPr/>
              <a:t>5</a:t>
            </a:fld>
            <a:endParaRPr lang="es-EC"/>
          </a:p>
        </p:txBody>
      </p:sp>
    </p:spTree>
    <p:extLst>
      <p:ext uri="{BB962C8B-B14F-4D97-AF65-F5344CB8AC3E}">
        <p14:creationId xmlns:p14="http://schemas.microsoft.com/office/powerpoint/2010/main" val="234418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71987-BDE2-4D20-B46A-B8C422F795A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D5CBC38-F8B4-4523-9BF9-43E6D7E32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AD674AE-1575-4ED7-B04B-399CEE6C7DB4}"/>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5" name="Marcador de pie de página 4">
            <a:extLst>
              <a:ext uri="{FF2B5EF4-FFF2-40B4-BE49-F238E27FC236}">
                <a16:creationId xmlns:a16="http://schemas.microsoft.com/office/drawing/2014/main" id="{54F8CDC5-93D5-4D7D-8999-25F65BD52BD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06C231-547A-4EBC-9C3C-1AC218DFD9B2}"/>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65031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C22295-4298-4836-BCC1-9371283D47E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37CC6B1-B6D5-4A9D-B3F6-B933DFF309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B403D79-AE88-45B8-98CB-B53D82CA6B3A}"/>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5" name="Marcador de pie de página 4">
            <a:extLst>
              <a:ext uri="{FF2B5EF4-FFF2-40B4-BE49-F238E27FC236}">
                <a16:creationId xmlns:a16="http://schemas.microsoft.com/office/drawing/2014/main" id="{7479B176-3336-4CB7-9CC8-5D53DFF8EFA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AAC2DBC-09C1-4E96-865E-57DD3A30DF4E}"/>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88785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A0DBA8-C97D-47EA-94C3-FCD2B076A5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2546591-E47F-46E1-B629-3B9470AF58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C75BB08-A935-48BE-B5CB-3EEA22F706B5}"/>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5" name="Marcador de pie de página 4">
            <a:extLst>
              <a:ext uri="{FF2B5EF4-FFF2-40B4-BE49-F238E27FC236}">
                <a16:creationId xmlns:a16="http://schemas.microsoft.com/office/drawing/2014/main" id="{5DF0B351-3A3E-49E9-BCB2-0C90D550AC5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C975632-649F-4137-BA5B-1DA5269ECC3F}"/>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1513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97BCB6-AABC-4D43-AB9B-34364C61425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4266C05-B290-4958-B595-CFDBD115C1B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1E58AF8-C1BC-41B6-A307-4271D7BD2940}"/>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5" name="Marcador de pie de página 4">
            <a:extLst>
              <a:ext uri="{FF2B5EF4-FFF2-40B4-BE49-F238E27FC236}">
                <a16:creationId xmlns:a16="http://schemas.microsoft.com/office/drawing/2014/main" id="{5C098813-B95E-4602-8064-7ACBA278BC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4E20BE0-5FD5-46E3-AF9D-F92940ECC9C3}"/>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04024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4ACCE-F42A-48C2-BB67-C9518A0C8A8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C300354-8E74-46EC-BB5F-37F0483B5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FBEBAA-6803-4077-B64A-7DBB9951F187}"/>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5" name="Marcador de pie de página 4">
            <a:extLst>
              <a:ext uri="{FF2B5EF4-FFF2-40B4-BE49-F238E27FC236}">
                <a16:creationId xmlns:a16="http://schemas.microsoft.com/office/drawing/2014/main" id="{60297A70-9C02-4D32-ADBC-65DD760324E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17549BA-0483-4B11-8A17-A4809E41C926}"/>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199821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6E583-C0F5-4617-BF91-6A7A18D5478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7062F7D-5D3D-46C2-ADAE-FDE3DB81CA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E7975B0-672E-4D7D-85F7-8010C813095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F87EEFE6-FBC7-4D25-8407-77268FEB2636}"/>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6" name="Marcador de pie de página 5">
            <a:extLst>
              <a:ext uri="{FF2B5EF4-FFF2-40B4-BE49-F238E27FC236}">
                <a16:creationId xmlns:a16="http://schemas.microsoft.com/office/drawing/2014/main" id="{8B63D0AF-3570-4FE4-90DE-D1F485DE4A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92AD7E9-440F-4781-A622-DD3CFFF24C8A}"/>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22328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F04A1-56DF-49CB-84B6-B1B69ED1AC0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7E269DF-1B9D-4A41-B909-A0A7B100D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BAD8964-21B3-4E90-9541-C0576D2C7EA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FED8490-6C52-45E5-8C27-30F06EE6C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F3D3CEC-2C17-4F46-9A25-A810DBBB8E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CF48D49-F867-48F4-BA6E-782E9D544CBF}"/>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8" name="Marcador de pie de página 7">
            <a:extLst>
              <a:ext uri="{FF2B5EF4-FFF2-40B4-BE49-F238E27FC236}">
                <a16:creationId xmlns:a16="http://schemas.microsoft.com/office/drawing/2014/main" id="{FAC29DEA-BF74-4E7F-9FDD-72F390B8AF2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FCB193EE-7F8C-4E38-9EC4-7A263E20880D}"/>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22023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4EAD40-D484-4628-9EF9-24AD2139BDA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485C7A9-55AF-419A-9F0F-0A2B5F0BB9B4}"/>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4" name="Marcador de pie de página 3">
            <a:extLst>
              <a:ext uri="{FF2B5EF4-FFF2-40B4-BE49-F238E27FC236}">
                <a16:creationId xmlns:a16="http://schemas.microsoft.com/office/drawing/2014/main" id="{1B28F1B9-928F-4056-AE21-08E3A4C8D1D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25D6BA8-3856-4CB1-A96F-3BE6736FD3A1}"/>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02790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BD5092-0132-4438-A3AA-2AF61D65944F}"/>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3" name="Marcador de pie de página 2">
            <a:extLst>
              <a:ext uri="{FF2B5EF4-FFF2-40B4-BE49-F238E27FC236}">
                <a16:creationId xmlns:a16="http://schemas.microsoft.com/office/drawing/2014/main" id="{DCF11D73-FC92-4CBD-960B-191E11D4F96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00EB5E7-D757-441E-9D37-80C889A7893D}"/>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346784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E52B4-538D-4F60-B157-FF5EDE9492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6B76A50-0AC0-4227-B534-84F2EF6C41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E0FAA588-3CCC-4BA2-BBA6-754D66CFB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A5B8F4-374E-4348-8A3C-8ADDCD614288}"/>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6" name="Marcador de pie de página 5">
            <a:extLst>
              <a:ext uri="{FF2B5EF4-FFF2-40B4-BE49-F238E27FC236}">
                <a16:creationId xmlns:a16="http://schemas.microsoft.com/office/drawing/2014/main" id="{82A355E7-B627-4F5F-8AA3-3A975CF20A6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45F9DD1-4E8E-4F2D-A7FC-C12B923FFE54}"/>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402084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A0B03-851C-4EED-8F92-14196E43CE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C3AC504-9BF9-4C5E-9AF1-9AF0555A2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CAE9B88-18F8-474A-9E2C-F36D4F3B5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893F911-5C49-4FEE-B3EC-D0A3E0B47643}"/>
              </a:ext>
            </a:extLst>
          </p:cNvPr>
          <p:cNvSpPr>
            <a:spLocks noGrp="1"/>
          </p:cNvSpPr>
          <p:nvPr>
            <p:ph type="dt" sz="half" idx="10"/>
          </p:nvPr>
        </p:nvSpPr>
        <p:spPr/>
        <p:txBody>
          <a:bodyPr/>
          <a:lstStyle/>
          <a:p>
            <a:fld id="{5116A75C-86E7-49E3-A545-746C6494F017}" type="datetimeFigureOut">
              <a:rPr lang="es-CL" smtClean="0"/>
              <a:t>18-07-2022</a:t>
            </a:fld>
            <a:endParaRPr lang="es-CL"/>
          </a:p>
        </p:txBody>
      </p:sp>
      <p:sp>
        <p:nvSpPr>
          <p:cNvPr id="6" name="Marcador de pie de página 5">
            <a:extLst>
              <a:ext uri="{FF2B5EF4-FFF2-40B4-BE49-F238E27FC236}">
                <a16:creationId xmlns:a16="http://schemas.microsoft.com/office/drawing/2014/main" id="{9EBB6151-CB01-4CC3-BD87-58ED06FF35F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E679798-B4A6-4F49-B63E-4F35FF42DE7C}"/>
              </a:ext>
            </a:extLst>
          </p:cNvPr>
          <p:cNvSpPr>
            <a:spLocks noGrp="1"/>
          </p:cNvSpPr>
          <p:nvPr>
            <p:ph type="sldNum" sz="quarter" idx="12"/>
          </p:nvPr>
        </p:nvSpPr>
        <p:spPr/>
        <p:txBody>
          <a:bodyPr/>
          <a:lstStyle/>
          <a:p>
            <a:fld id="{071E1E61-5891-48BD-AC2E-7A82C62186B9}" type="slidenum">
              <a:rPr lang="es-CL" smtClean="0"/>
              <a:t>‹Nº›</a:t>
            </a:fld>
            <a:endParaRPr lang="es-CL"/>
          </a:p>
        </p:txBody>
      </p:sp>
    </p:spTree>
    <p:extLst>
      <p:ext uri="{BB962C8B-B14F-4D97-AF65-F5344CB8AC3E}">
        <p14:creationId xmlns:p14="http://schemas.microsoft.com/office/powerpoint/2010/main" val="176718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048E5C-8E34-4F89-9911-D3FC3C94D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F48B6E3-613A-4030-8639-82CAC31F1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492733A-220D-4494-A978-E9BF6FF34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6A75C-86E7-49E3-A545-746C6494F017}" type="datetimeFigureOut">
              <a:rPr lang="es-CL" smtClean="0"/>
              <a:t>18-07-2022</a:t>
            </a:fld>
            <a:endParaRPr lang="es-CL"/>
          </a:p>
        </p:txBody>
      </p:sp>
      <p:sp>
        <p:nvSpPr>
          <p:cNvPr id="5" name="Marcador de pie de página 4">
            <a:extLst>
              <a:ext uri="{FF2B5EF4-FFF2-40B4-BE49-F238E27FC236}">
                <a16:creationId xmlns:a16="http://schemas.microsoft.com/office/drawing/2014/main" id="{94996326-45B2-4A49-961A-9C23DAE21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99BC50B-12DB-4D24-97D1-627B0D9FFD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E1E61-5891-48BD-AC2E-7A82C62186B9}" type="slidenum">
              <a:rPr lang="es-CL" smtClean="0"/>
              <a:t>‹Nº›</a:t>
            </a:fld>
            <a:endParaRPr lang="es-CL"/>
          </a:p>
        </p:txBody>
      </p:sp>
    </p:spTree>
    <p:extLst>
      <p:ext uri="{BB962C8B-B14F-4D97-AF65-F5344CB8AC3E}">
        <p14:creationId xmlns:p14="http://schemas.microsoft.com/office/powerpoint/2010/main" val="3770348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lecha&#10;&#10;Descripción generada automáticamente">
            <a:extLst>
              <a:ext uri="{FF2B5EF4-FFF2-40B4-BE49-F238E27FC236}">
                <a16:creationId xmlns:a16="http://schemas.microsoft.com/office/drawing/2014/main" id="{16E3A6F2-904A-E52E-CA22-E10416C21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480" y="1219845"/>
            <a:ext cx="6051040" cy="4182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701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leva tu autoestima. La mejor receta para ser feliz">
            <a:extLst>
              <a:ext uri="{FF2B5EF4-FFF2-40B4-BE49-F238E27FC236}">
                <a16:creationId xmlns:a16="http://schemas.microsoft.com/office/drawing/2014/main" id="{AE5AEA9E-CD5F-28CB-1CBB-ABA1176087B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8699" t="47" r="14788" b="-47"/>
          <a:stretch/>
        </p:blipFill>
        <p:spPr bwMode="auto">
          <a:xfrm>
            <a:off x="6524170" y="2763032"/>
            <a:ext cx="4688115"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D0353069-08D8-04A6-ADDA-9F5816465A2C}"/>
              </a:ext>
            </a:extLst>
          </p:cNvPr>
          <p:cNvSpPr txBox="1">
            <a:spLocks/>
          </p:cNvSpPr>
          <p:nvPr/>
        </p:nvSpPr>
        <p:spPr>
          <a:xfrm>
            <a:off x="247023" y="978025"/>
            <a:ext cx="8621205" cy="2637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b="1" dirty="0">
                <a:solidFill>
                  <a:srgbClr val="C00000"/>
                </a:solidFill>
                <a:effectLst>
                  <a:outerShdw blurRad="38100" dist="38100" dir="2700000" algn="tl">
                    <a:srgbClr val="000000">
                      <a:alpha val="43137"/>
                    </a:srgbClr>
                  </a:outerShdw>
                </a:effectLst>
              </a:rPr>
              <a:t>Procrastinando la Investigación de Incendios y Explosiones</a:t>
            </a:r>
          </a:p>
        </p:txBody>
      </p:sp>
    </p:spTree>
    <p:extLst>
      <p:ext uri="{BB962C8B-B14F-4D97-AF65-F5344CB8AC3E}">
        <p14:creationId xmlns:p14="http://schemas.microsoft.com/office/powerpoint/2010/main" val="61808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0353069-08D8-04A6-ADDA-9F5816465A2C}"/>
              </a:ext>
            </a:extLst>
          </p:cNvPr>
          <p:cNvSpPr txBox="1">
            <a:spLocks/>
          </p:cNvSpPr>
          <p:nvPr/>
        </p:nvSpPr>
        <p:spPr>
          <a:xfrm>
            <a:off x="561403" y="1240234"/>
            <a:ext cx="6623169" cy="20726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s-EC"/>
            </a:defPPr>
            <a:lvl1pPr algn="ctr" defTabSz="457200">
              <a:spcBef>
                <a:spcPct val="0"/>
              </a:spcBef>
              <a:buNone/>
              <a:defRPr sz="4400" b="1">
                <a:solidFill>
                  <a:srgbClr val="C00000"/>
                </a:solidFill>
                <a:effectLst>
                  <a:outerShdw blurRad="38100" dist="38100" dir="2700000" algn="tl">
                    <a:srgbClr val="000000">
                      <a:alpha val="43137"/>
                    </a:srgbClr>
                  </a:outerShdw>
                </a:effectLst>
                <a:latin typeface="+mj-lt"/>
                <a:ea typeface="+mj-ea"/>
                <a:cs typeface="+mj-cs"/>
              </a:defRPr>
            </a:lvl1pPr>
          </a:lstStyle>
          <a:p>
            <a:r>
              <a:rPr lang="es-MX" dirty="0"/>
              <a:t>¿Cuánto debería durar una investigación de incendios?</a:t>
            </a:r>
          </a:p>
        </p:txBody>
      </p:sp>
      <p:pic>
        <p:nvPicPr>
          <p:cNvPr id="2050" name="Picture 2" descr="Reloj, Icono De Tiempo Adecuado Para La Información De Gráficos, Páginas  Web Y Medios Impresos E Interfaces. Línea De Iconos De Vectores. Rostro  Humano, Cabeza, Línea De Iconos De Vectores. Ilustraciones Svg,">
            <a:extLst>
              <a:ext uri="{FF2B5EF4-FFF2-40B4-BE49-F238E27FC236}">
                <a16:creationId xmlns:a16="http://schemas.microsoft.com/office/drawing/2014/main" id="{799177F8-C368-7419-FDE2-43C5284C7B4C}"/>
              </a:ext>
            </a:extLst>
          </p:cNvPr>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4775" t="14113" r="15319" b="14657"/>
          <a:stretch/>
        </p:blipFill>
        <p:spPr bwMode="auto">
          <a:xfrm>
            <a:off x="7024915" y="2586434"/>
            <a:ext cx="3657598" cy="372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90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800" b="1" dirty="0">
                <a:solidFill>
                  <a:srgbClr val="C00000"/>
                </a:solidFill>
                <a:effectLst>
                  <a:outerShdw blurRad="38100" dist="38100" dir="2700000" algn="tl">
                    <a:srgbClr val="000000">
                      <a:alpha val="43137"/>
                    </a:srgbClr>
                  </a:outerShdw>
                </a:effectLst>
              </a:rPr>
              <a:t>NFPA 921</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923263" y="3133725"/>
            <a:ext cx="10345473" cy="2400837"/>
          </a:xfrm>
        </p:spPr>
        <p:txBody>
          <a:bodyPr vert="horz" lIns="91440" tIns="45720" rIns="91440" bIns="45720" rtlCol="0">
            <a:normAutofit/>
          </a:bodyPr>
          <a:lstStyle/>
          <a:p>
            <a:pPr marL="0" indent="0" algn="just">
              <a:lnSpc>
                <a:spcPct val="100000"/>
              </a:lnSpc>
              <a:spcAft>
                <a:spcPts val="600"/>
              </a:spcAft>
              <a:buNone/>
            </a:pPr>
            <a:r>
              <a:rPr lang="es-MX" sz="2400" b="1" dirty="0">
                <a:cs typeface="Arial" panose="020B0604020202020204" pitchFamily="34" charset="0"/>
              </a:rPr>
              <a:t>15.2.4.2 </a:t>
            </a:r>
          </a:p>
          <a:p>
            <a:pPr marL="0" indent="0" algn="just">
              <a:lnSpc>
                <a:spcPct val="100000"/>
              </a:lnSpc>
              <a:spcAft>
                <a:spcPts val="600"/>
              </a:spcAft>
              <a:buNone/>
            </a:pPr>
            <a:r>
              <a:rPr lang="es-MX" sz="2200" dirty="0">
                <a:cs typeface="Arial" panose="020B0604020202020204" pitchFamily="34" charset="0"/>
              </a:rPr>
              <a:t>El tamaño y la complejidad de la escena también afectarán la duración de la investigación, y se pueden necesitar preparativos para alojar y alimentar a los miembros del equipo. En general, cuanto más grande es la escena del incidente, mayor es el tiempo requerido para llevar a cabo la investigación.</a:t>
            </a:r>
          </a:p>
        </p:txBody>
      </p:sp>
    </p:spTree>
    <p:extLst>
      <p:ext uri="{BB962C8B-B14F-4D97-AF65-F5344CB8AC3E}">
        <p14:creationId xmlns:p14="http://schemas.microsoft.com/office/powerpoint/2010/main" val="52469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800" b="1" dirty="0">
                <a:solidFill>
                  <a:srgbClr val="C00000"/>
                </a:solidFill>
                <a:effectLst>
                  <a:outerShdw blurRad="38100" dist="38100" dir="2700000" algn="tl">
                    <a:srgbClr val="000000">
                      <a:alpha val="43137"/>
                    </a:srgbClr>
                  </a:outerShdw>
                </a:effectLst>
              </a:rPr>
              <a:t>NFPA 921</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459316" y="2592747"/>
            <a:ext cx="11273367" cy="3136845"/>
          </a:xfrm>
        </p:spPr>
        <p:txBody>
          <a:bodyPr vert="horz" lIns="91440" tIns="45720" rIns="91440" bIns="45720" rtlCol="0">
            <a:normAutofit fontScale="92500" lnSpcReduction="10000"/>
          </a:bodyPr>
          <a:lstStyle/>
          <a:p>
            <a:pPr marL="0" indent="0" algn="just">
              <a:lnSpc>
                <a:spcPct val="100000"/>
              </a:lnSpc>
              <a:spcAft>
                <a:spcPts val="600"/>
              </a:spcAft>
              <a:buNone/>
            </a:pPr>
            <a:r>
              <a:rPr lang="es-MX" sz="2600" b="1" dirty="0">
                <a:cs typeface="Arial" panose="020B0604020202020204" pitchFamily="34" charset="0"/>
              </a:rPr>
              <a:t>15.2.5.1 </a:t>
            </a:r>
          </a:p>
          <a:p>
            <a:pPr marL="0" indent="0" algn="just">
              <a:lnSpc>
                <a:spcPct val="100000"/>
              </a:lnSpc>
              <a:spcAft>
                <a:spcPts val="600"/>
              </a:spcAft>
              <a:buNone/>
            </a:pPr>
            <a:r>
              <a:rPr lang="es-MX" sz="2400" dirty="0">
                <a:cs typeface="Arial" panose="020B0604020202020204" pitchFamily="34" charset="0"/>
              </a:rPr>
              <a:t>El investigador debe identificar el tipo y el uso de la estructura del incidente. El uso u ocupación de la estructura (por ejemplo, planta industrial, planta de procesamiento químico, almacén de almacenamiento, instalación nuclear o almacenamiento de residuos radiológicos) puede requerir una contención especial de escombros, contaminación o radiación, incluida la escorrentía de agua en la escena. Además, pueden ser necesarios materiales peligrosos o ropa de contaminación, aparatos de respiración y otros dispositivos y equipos de protección para garantizar la seguridad en la escena del incidente. Las condiciones en ciertas escenas pueden ser tan peligrosas que los investigadores deben trabajar dentro de los tiempos de estadía monitoreados.</a:t>
            </a:r>
          </a:p>
        </p:txBody>
      </p:sp>
    </p:spTree>
    <p:extLst>
      <p:ext uri="{BB962C8B-B14F-4D97-AF65-F5344CB8AC3E}">
        <p14:creationId xmlns:p14="http://schemas.microsoft.com/office/powerpoint/2010/main" val="389104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Liebre Y La Tortuga Vectores Libres de Derechos - iStock">
            <a:extLst>
              <a:ext uri="{FF2B5EF4-FFF2-40B4-BE49-F238E27FC236}">
                <a16:creationId xmlns:a16="http://schemas.microsoft.com/office/drawing/2014/main" id="{56C051A7-4D1A-D33F-33DC-3E41BCCB9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5" y="2920472"/>
            <a:ext cx="5829300" cy="302895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D0353069-08D8-04A6-ADDA-9F5816465A2C}"/>
              </a:ext>
            </a:extLst>
          </p:cNvPr>
          <p:cNvSpPr txBox="1">
            <a:spLocks/>
          </p:cNvSpPr>
          <p:nvPr/>
        </p:nvSpPr>
        <p:spPr>
          <a:xfrm>
            <a:off x="420914" y="1266825"/>
            <a:ext cx="6179911" cy="20244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dirty="0">
                <a:solidFill>
                  <a:srgbClr val="C00000"/>
                </a:solidFill>
              </a:rPr>
              <a:t>¿Cuál es la velocidad adecuada para realizar una investigación científica de incendios y explosiones?</a:t>
            </a:r>
          </a:p>
        </p:txBody>
      </p:sp>
    </p:spTree>
    <p:extLst>
      <p:ext uri="{BB962C8B-B14F-4D97-AF65-F5344CB8AC3E}">
        <p14:creationId xmlns:p14="http://schemas.microsoft.com/office/powerpoint/2010/main" val="290196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800" b="1" dirty="0">
                <a:solidFill>
                  <a:srgbClr val="C00000"/>
                </a:solidFill>
                <a:effectLst>
                  <a:outerShdw blurRad="38100" dist="38100" dir="2700000" algn="tl">
                    <a:srgbClr val="000000">
                      <a:alpha val="43137"/>
                    </a:srgbClr>
                  </a:outerShdw>
                </a:effectLst>
              </a:rPr>
              <a:t>NFPA 921</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624376" y="3114675"/>
            <a:ext cx="10943247" cy="3041595"/>
          </a:xfrm>
        </p:spPr>
        <p:txBody>
          <a:bodyPr vert="horz" lIns="91440" tIns="45720" rIns="91440" bIns="45720" rtlCol="0">
            <a:normAutofit/>
          </a:bodyPr>
          <a:lstStyle/>
          <a:p>
            <a:pPr marL="0" indent="0" algn="just">
              <a:lnSpc>
                <a:spcPct val="100000"/>
              </a:lnSpc>
              <a:spcAft>
                <a:spcPts val="600"/>
              </a:spcAft>
              <a:buNone/>
            </a:pPr>
            <a:r>
              <a:rPr lang="es-MX" sz="2400" b="1" dirty="0">
                <a:cs typeface="Arial" panose="020B0604020202020204" pitchFamily="34" charset="0"/>
              </a:rPr>
              <a:t>15.2.6.1 </a:t>
            </a:r>
          </a:p>
          <a:p>
            <a:pPr marL="0" indent="0" algn="just">
              <a:lnSpc>
                <a:spcPct val="100000"/>
              </a:lnSpc>
              <a:spcAft>
                <a:spcPts val="600"/>
              </a:spcAft>
              <a:buNone/>
            </a:pPr>
            <a:r>
              <a:rPr lang="es-MX" sz="2200" dirty="0">
                <a:cs typeface="Arial" panose="020B0604020202020204" pitchFamily="34" charset="0"/>
              </a:rPr>
              <a:t>La información sobre el estado de la escena puede alertar al investigador sobre requisitos especiales para la investigación, tales como equipos de prueba de servicios públicos, experiencia especializada, personal adicional y equipos de seguridad especiales. El investigador puede estar operando con limitaciones de tiempo y debe planificar en consecuencia.</a:t>
            </a:r>
          </a:p>
        </p:txBody>
      </p:sp>
    </p:spTree>
    <p:extLst>
      <p:ext uri="{BB962C8B-B14F-4D97-AF65-F5344CB8AC3E}">
        <p14:creationId xmlns:p14="http://schemas.microsoft.com/office/powerpoint/2010/main" val="7050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0353069-08D8-04A6-ADDA-9F5816465A2C}"/>
              </a:ext>
            </a:extLst>
          </p:cNvPr>
          <p:cNvSpPr txBox="1">
            <a:spLocks/>
          </p:cNvSpPr>
          <p:nvPr/>
        </p:nvSpPr>
        <p:spPr>
          <a:xfrm>
            <a:off x="883017" y="2110139"/>
            <a:ext cx="10425966" cy="2637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6000" b="1" dirty="0">
                <a:solidFill>
                  <a:srgbClr val="C00000"/>
                </a:solidFill>
                <a:effectLst>
                  <a:outerShdw blurRad="38100" dist="38100" dir="2700000" algn="tl">
                    <a:srgbClr val="000000">
                      <a:alpha val="43137"/>
                    </a:srgbClr>
                  </a:outerShdw>
                </a:effectLst>
              </a:rPr>
              <a:t>¿Cómo se determina el ORIGEN?</a:t>
            </a:r>
          </a:p>
        </p:txBody>
      </p:sp>
    </p:spTree>
    <p:extLst>
      <p:ext uri="{BB962C8B-B14F-4D97-AF65-F5344CB8AC3E}">
        <p14:creationId xmlns:p14="http://schemas.microsoft.com/office/powerpoint/2010/main" val="298461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0353069-08D8-04A6-ADDA-9F5816465A2C}"/>
              </a:ext>
            </a:extLst>
          </p:cNvPr>
          <p:cNvSpPr txBox="1">
            <a:spLocks/>
          </p:cNvSpPr>
          <p:nvPr/>
        </p:nvSpPr>
        <p:spPr>
          <a:xfrm>
            <a:off x="1130667" y="2110139"/>
            <a:ext cx="9930666" cy="2637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6000" b="1" dirty="0">
                <a:solidFill>
                  <a:srgbClr val="C00000"/>
                </a:solidFill>
                <a:effectLst>
                  <a:outerShdw blurRad="38100" dist="38100" dir="2700000" algn="tl">
                    <a:srgbClr val="000000">
                      <a:alpha val="43137"/>
                    </a:srgbClr>
                  </a:outerShdw>
                </a:effectLst>
              </a:rPr>
              <a:t>¿Cómo se determina la CAUSA?</a:t>
            </a:r>
          </a:p>
        </p:txBody>
      </p:sp>
    </p:spTree>
    <p:extLst>
      <p:ext uri="{BB962C8B-B14F-4D97-AF65-F5344CB8AC3E}">
        <p14:creationId xmlns:p14="http://schemas.microsoft.com/office/powerpoint/2010/main" val="1630639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800" b="1" dirty="0">
                <a:solidFill>
                  <a:srgbClr val="C00000"/>
                </a:solidFill>
                <a:effectLst>
                  <a:outerShdw blurRad="38100" dist="38100" dir="2700000" algn="tl">
                    <a:srgbClr val="000000">
                      <a:alpha val="43137"/>
                    </a:srgbClr>
                  </a:outerShdw>
                </a:effectLst>
              </a:rPr>
              <a:t>NFPA 1033</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905933" y="2689213"/>
            <a:ext cx="10380133" cy="3456405"/>
          </a:xfrm>
        </p:spPr>
        <p:txBody>
          <a:bodyPr vert="horz" lIns="91440" tIns="45720" rIns="91440" bIns="45720" rtlCol="0">
            <a:normAutofit fontScale="92500" lnSpcReduction="20000"/>
          </a:bodyPr>
          <a:lstStyle/>
          <a:p>
            <a:pPr marL="447675" indent="-447675" algn="just">
              <a:lnSpc>
                <a:spcPct val="100000"/>
              </a:lnSpc>
              <a:spcAft>
                <a:spcPts val="600"/>
              </a:spcAft>
            </a:pPr>
            <a:r>
              <a:rPr lang="es-ES" sz="2400" dirty="0">
                <a:cs typeface="Arial" panose="020B0604020202020204" pitchFamily="34" charset="0"/>
              </a:rPr>
              <a:t>Es un estándar escrito en un lenguaje obligatorio aplicable a toda la investigación de incendios en general</a:t>
            </a:r>
            <a:r>
              <a:rPr lang="es-MX" sz="2400" dirty="0">
                <a:cs typeface="Arial" panose="020B0604020202020204" pitchFamily="34" charset="0"/>
              </a:rPr>
              <a:t>.</a:t>
            </a:r>
          </a:p>
          <a:p>
            <a:pPr marL="447675" indent="-447675" algn="just">
              <a:lnSpc>
                <a:spcPct val="100000"/>
              </a:lnSpc>
              <a:spcAft>
                <a:spcPts val="600"/>
              </a:spcAft>
            </a:pPr>
            <a:r>
              <a:rPr lang="es-MX" sz="2400" dirty="0">
                <a:cs typeface="Arial" panose="020B0604020202020204" pitchFamily="34" charset="0"/>
              </a:rPr>
              <a:t>Los requisitos de NFPA 1033 no son técnicamente obligatorios a menos que hayan sido adoptados por su autoridad competente. </a:t>
            </a:r>
          </a:p>
          <a:p>
            <a:pPr marL="447675" indent="-447675" algn="just">
              <a:lnSpc>
                <a:spcPct val="100000"/>
              </a:lnSpc>
              <a:spcAft>
                <a:spcPts val="600"/>
              </a:spcAft>
            </a:pPr>
            <a:r>
              <a:rPr lang="es-ES" sz="2400" dirty="0">
                <a:cs typeface="Arial" panose="020B0604020202020204" pitchFamily="34" charset="0"/>
              </a:rPr>
              <a:t>Es obligatorio solamente cuando se adopta desde sus JPR</a:t>
            </a:r>
            <a:r>
              <a:rPr lang="es-MX" sz="2400" dirty="0">
                <a:cs typeface="Arial" panose="020B0604020202020204" pitchFamily="34" charset="0"/>
              </a:rPr>
              <a:t>s.</a:t>
            </a:r>
          </a:p>
          <a:p>
            <a:pPr marL="447675" indent="-447675" algn="just">
              <a:lnSpc>
                <a:spcPct val="100000"/>
              </a:lnSpc>
              <a:spcAft>
                <a:spcPts val="600"/>
              </a:spcAft>
            </a:pPr>
            <a:r>
              <a:rPr lang="es-ES" sz="2400" dirty="0">
                <a:cs typeface="Arial" panose="020B0604020202020204" pitchFamily="34" charset="0"/>
              </a:rPr>
              <a:t>Es el estándar profesional con el que todos los investigadores de incendios son</a:t>
            </a:r>
            <a:r>
              <a:rPr lang="es-MX" sz="2400" dirty="0">
                <a:cs typeface="Arial" panose="020B0604020202020204" pitchFamily="34" charset="0"/>
              </a:rPr>
              <a:t> </a:t>
            </a:r>
            <a:r>
              <a:rPr lang="es-ES" sz="2400" dirty="0">
                <a:cs typeface="Arial" panose="020B0604020202020204" pitchFamily="34" charset="0"/>
              </a:rPr>
              <a:t>juzgados y evaluados</a:t>
            </a:r>
            <a:r>
              <a:rPr lang="es-MX" sz="2400" dirty="0">
                <a:cs typeface="Arial" panose="020B0604020202020204" pitchFamily="34" charset="0"/>
              </a:rPr>
              <a:t>.</a:t>
            </a:r>
          </a:p>
          <a:p>
            <a:pPr marL="447675" indent="-447675" algn="just">
              <a:lnSpc>
                <a:spcPct val="100000"/>
              </a:lnSpc>
              <a:spcAft>
                <a:spcPts val="600"/>
              </a:spcAft>
            </a:pPr>
            <a:r>
              <a:rPr lang="es-MX" sz="2400" dirty="0">
                <a:cs typeface="Arial" panose="020B0604020202020204" pitchFamily="34" charset="0"/>
              </a:rPr>
              <a:t>Es el estándar que los empleadores y los tribunales esperan que los investigadores de incendios cumplan.</a:t>
            </a:r>
          </a:p>
        </p:txBody>
      </p:sp>
    </p:spTree>
    <p:extLst>
      <p:ext uri="{BB962C8B-B14F-4D97-AF65-F5344CB8AC3E}">
        <p14:creationId xmlns:p14="http://schemas.microsoft.com/office/powerpoint/2010/main" val="391953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800" b="1" dirty="0">
                <a:solidFill>
                  <a:srgbClr val="C00000"/>
                </a:solidFill>
                <a:effectLst>
                  <a:outerShdw blurRad="38100" dist="38100" dir="2700000" algn="tl">
                    <a:srgbClr val="000000">
                      <a:alpha val="43137"/>
                    </a:srgbClr>
                  </a:outerShdw>
                </a:effectLst>
              </a:rPr>
              <a:t>NFPA 1033</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1007533" y="2699865"/>
            <a:ext cx="10532534" cy="3456405"/>
          </a:xfrm>
        </p:spPr>
        <p:txBody>
          <a:bodyPr vert="horz" lIns="91440" tIns="45720" rIns="91440" bIns="45720" rtlCol="0">
            <a:normAutofit fontScale="92500"/>
          </a:bodyPr>
          <a:lstStyle/>
          <a:p>
            <a:pPr algn="just">
              <a:lnSpc>
                <a:spcPct val="100000"/>
              </a:lnSpc>
              <a:spcAft>
                <a:spcPts val="600"/>
              </a:spcAft>
            </a:pPr>
            <a:r>
              <a:rPr lang="es-MX" sz="2400" dirty="0">
                <a:cs typeface="Arial" panose="020B0604020202020204" pitchFamily="34" charset="0"/>
              </a:rPr>
              <a:t>Se hace énfasis en hacer y documentar observaciones objetivas antes de la interpretación o formulación de hipótesis.</a:t>
            </a:r>
          </a:p>
          <a:p>
            <a:pPr algn="just">
              <a:lnSpc>
                <a:spcPct val="100000"/>
              </a:lnSpc>
              <a:spcAft>
                <a:spcPts val="600"/>
              </a:spcAft>
            </a:pPr>
            <a:r>
              <a:rPr lang="es-MX" sz="2400" dirty="0">
                <a:cs typeface="Arial" panose="020B0604020202020204" pitchFamily="34" charset="0"/>
              </a:rPr>
              <a:t>Definiciones y relación entre los efectos del fuego y los patrones del fuego. </a:t>
            </a:r>
          </a:p>
          <a:p>
            <a:pPr algn="just">
              <a:lnSpc>
                <a:spcPct val="100000"/>
              </a:lnSpc>
              <a:spcAft>
                <a:spcPts val="600"/>
              </a:spcAft>
            </a:pPr>
            <a:r>
              <a:rPr lang="es-MX" sz="2400" dirty="0">
                <a:cs typeface="Arial" panose="020B0604020202020204" pitchFamily="34" charset="0"/>
              </a:rPr>
              <a:t>16 efectos del fuego presentados en cuatro categorías. </a:t>
            </a:r>
          </a:p>
          <a:p>
            <a:pPr algn="just">
              <a:lnSpc>
                <a:spcPct val="100000"/>
              </a:lnSpc>
              <a:spcAft>
                <a:spcPts val="600"/>
              </a:spcAft>
            </a:pPr>
            <a:r>
              <a:rPr lang="es-MX" sz="2400" dirty="0">
                <a:cs typeface="Arial" panose="020B0604020202020204" pitchFamily="34" charset="0"/>
              </a:rPr>
              <a:t>Aplicación del método científico a la interpretación del patrón del fuego, incluyendo un diagrama de flujo para ayudar en la interpretación. </a:t>
            </a:r>
          </a:p>
          <a:p>
            <a:pPr algn="just">
              <a:lnSpc>
                <a:spcPct val="100000"/>
              </a:lnSpc>
              <a:spcAft>
                <a:spcPts val="600"/>
              </a:spcAft>
            </a:pPr>
            <a:r>
              <a:rPr lang="es-MX" sz="2400" dirty="0">
                <a:cs typeface="Arial" panose="020B0604020202020204" pitchFamily="34" charset="0"/>
              </a:rPr>
              <a:t>Integración del mapeo de arco en los efectos del fuego y el análisis del patrón del fuego.</a:t>
            </a:r>
          </a:p>
        </p:txBody>
      </p:sp>
    </p:spTree>
    <p:extLst>
      <p:ext uri="{BB962C8B-B14F-4D97-AF65-F5344CB8AC3E}">
        <p14:creationId xmlns:p14="http://schemas.microsoft.com/office/powerpoint/2010/main" val="299973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hatsApp Video 2022-07-17 at 12.08.02 PM">
            <a:hlinkClick r:id="" action="ppaction://media"/>
            <a:extLst>
              <a:ext uri="{FF2B5EF4-FFF2-40B4-BE49-F238E27FC236}">
                <a16:creationId xmlns:a16="http://schemas.microsoft.com/office/drawing/2014/main" id="{079FC871-857A-A9BE-8397-4F53BBA6F73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14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 Diagrama, Gráfico de cajas y bigotes&#10;&#10;Descripción generada automáticamente">
            <a:extLst>
              <a:ext uri="{FF2B5EF4-FFF2-40B4-BE49-F238E27FC236}">
                <a16:creationId xmlns:a16="http://schemas.microsoft.com/office/drawing/2014/main" id="{FCD835D6-C690-DEC2-F066-B70DDB8EC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856" y="399151"/>
            <a:ext cx="4771770" cy="6059698"/>
          </a:xfrm>
          <a:prstGeom prst="rect">
            <a:avLst/>
          </a:prstGeom>
        </p:spPr>
      </p:pic>
    </p:spTree>
    <p:extLst>
      <p:ext uri="{BB962C8B-B14F-4D97-AF65-F5344CB8AC3E}">
        <p14:creationId xmlns:p14="http://schemas.microsoft.com/office/powerpoint/2010/main" val="194728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000" b="1" dirty="0">
                <a:solidFill>
                  <a:srgbClr val="C00000"/>
                </a:solidFill>
                <a:effectLst>
                  <a:outerShdw blurRad="38100" dist="38100" dir="2700000" algn="tl">
                    <a:srgbClr val="000000">
                      <a:alpha val="43137"/>
                    </a:srgbClr>
                  </a:outerShdw>
                </a:effectLst>
              </a:rPr>
              <a:t>Aspectos temporales del Método Científico</a:t>
            </a:r>
          </a:p>
        </p:txBody>
      </p:sp>
      <p:graphicFrame>
        <p:nvGraphicFramePr>
          <p:cNvPr id="6" name="Diagrama 5">
            <a:extLst>
              <a:ext uri="{FF2B5EF4-FFF2-40B4-BE49-F238E27FC236}">
                <a16:creationId xmlns:a16="http://schemas.microsoft.com/office/drawing/2014/main" id="{6B25AE04-6ED1-FB23-9F0C-8562A1A77065}"/>
              </a:ext>
            </a:extLst>
          </p:cNvPr>
          <p:cNvGraphicFramePr/>
          <p:nvPr>
            <p:extLst>
              <p:ext uri="{D42A27DB-BD31-4B8C-83A1-F6EECF244321}">
                <p14:modId xmlns:p14="http://schemas.microsoft.com/office/powerpoint/2010/main" val="580484553"/>
              </p:ext>
            </p:extLst>
          </p:nvPr>
        </p:nvGraphicFramePr>
        <p:xfrm>
          <a:off x="1214319" y="2729398"/>
          <a:ext cx="9763362" cy="233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617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000" b="1" dirty="0">
                <a:solidFill>
                  <a:srgbClr val="C00000"/>
                </a:solidFill>
                <a:effectLst>
                  <a:outerShdw blurRad="38100" dist="38100" dir="2700000" algn="tl">
                    <a:srgbClr val="000000">
                      <a:alpha val="43137"/>
                    </a:srgbClr>
                  </a:outerShdw>
                </a:effectLst>
              </a:rPr>
              <a:t>Aspectos temporales del Método Científico</a:t>
            </a:r>
          </a:p>
        </p:txBody>
      </p:sp>
      <p:graphicFrame>
        <p:nvGraphicFramePr>
          <p:cNvPr id="4" name="Diagrama 3">
            <a:extLst>
              <a:ext uri="{FF2B5EF4-FFF2-40B4-BE49-F238E27FC236}">
                <a16:creationId xmlns:a16="http://schemas.microsoft.com/office/drawing/2014/main" id="{8E5C843B-1394-C3C9-1AC8-01FDA9078B86}"/>
              </a:ext>
            </a:extLst>
          </p:cNvPr>
          <p:cNvGraphicFramePr/>
          <p:nvPr>
            <p:extLst>
              <p:ext uri="{D42A27DB-BD31-4B8C-83A1-F6EECF244321}">
                <p14:modId xmlns:p14="http://schemas.microsoft.com/office/powerpoint/2010/main" val="732266334"/>
              </p:ext>
            </p:extLst>
          </p:nvPr>
        </p:nvGraphicFramePr>
        <p:xfrm>
          <a:off x="1758267" y="3429000"/>
          <a:ext cx="8675465" cy="233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a:extLst>
              <a:ext uri="{FF2B5EF4-FFF2-40B4-BE49-F238E27FC236}">
                <a16:creationId xmlns:a16="http://schemas.microsoft.com/office/drawing/2014/main" id="{207A8E89-E362-C42D-C007-F76DB24B97C9}"/>
              </a:ext>
            </a:extLst>
          </p:cNvPr>
          <p:cNvGrpSpPr/>
          <p:nvPr/>
        </p:nvGrpSpPr>
        <p:grpSpPr>
          <a:xfrm>
            <a:off x="3375498" y="1128408"/>
            <a:ext cx="5389123" cy="3132307"/>
            <a:chOff x="3375498" y="1128408"/>
            <a:chExt cx="5389123" cy="3132307"/>
          </a:xfrm>
        </p:grpSpPr>
        <p:sp>
          <p:nvSpPr>
            <p:cNvPr id="3" name="CuadroTexto 2">
              <a:extLst>
                <a:ext uri="{FF2B5EF4-FFF2-40B4-BE49-F238E27FC236}">
                  <a16:creationId xmlns:a16="http://schemas.microsoft.com/office/drawing/2014/main" id="{BF340A64-7C20-63CA-1085-F2FDEBFB44FC}"/>
                </a:ext>
              </a:extLst>
            </p:cNvPr>
            <p:cNvSpPr txBox="1"/>
            <p:nvPr/>
          </p:nvSpPr>
          <p:spPr>
            <a:xfrm>
              <a:off x="6566170" y="1128408"/>
              <a:ext cx="2198451" cy="1572418"/>
            </a:xfrm>
            <a:prstGeom prst="rect">
              <a:avLst/>
            </a:prstGeom>
            <a:noFill/>
            <a:ln>
              <a:solidFill>
                <a:srgbClr val="C0000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pPr marL="285750" indent="-28575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Decoloración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Deposición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Deformación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Pérdida de masa</a:t>
              </a:r>
              <a:endParaRPr lang="es-CL" dirty="0"/>
            </a:p>
          </p:txBody>
        </p:sp>
        <p:cxnSp>
          <p:nvCxnSpPr>
            <p:cNvPr id="7" name="Conector recto de flecha 6">
              <a:extLst>
                <a:ext uri="{FF2B5EF4-FFF2-40B4-BE49-F238E27FC236}">
                  <a16:creationId xmlns:a16="http://schemas.microsoft.com/office/drawing/2014/main" id="{00EAEE63-3D5B-BADF-AE3B-BAF76971B4D5}"/>
                </a:ext>
              </a:extLst>
            </p:cNvPr>
            <p:cNvCxnSpPr>
              <a:endCxn id="3" idx="1"/>
            </p:cNvCxnSpPr>
            <p:nvPr/>
          </p:nvCxnSpPr>
          <p:spPr>
            <a:xfrm flipV="1">
              <a:off x="3375498" y="1914617"/>
              <a:ext cx="3190672" cy="234609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3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000" b="1" dirty="0">
                <a:solidFill>
                  <a:srgbClr val="C00000"/>
                </a:solidFill>
                <a:effectLst>
                  <a:outerShdw blurRad="38100" dist="38100" dir="2700000" algn="tl">
                    <a:srgbClr val="000000">
                      <a:alpha val="43137"/>
                    </a:srgbClr>
                  </a:outerShdw>
                </a:effectLst>
              </a:rPr>
              <a:t>Aspectos temporales del Método Científico</a:t>
            </a:r>
          </a:p>
        </p:txBody>
      </p:sp>
      <p:graphicFrame>
        <p:nvGraphicFramePr>
          <p:cNvPr id="5" name="Diagrama 4">
            <a:extLst>
              <a:ext uri="{FF2B5EF4-FFF2-40B4-BE49-F238E27FC236}">
                <a16:creationId xmlns:a16="http://schemas.microsoft.com/office/drawing/2014/main" id="{4ECF5DB5-B2BF-E2F6-5785-59CF5572C456}"/>
              </a:ext>
            </a:extLst>
          </p:cNvPr>
          <p:cNvGraphicFramePr/>
          <p:nvPr>
            <p:extLst>
              <p:ext uri="{D42A27DB-BD31-4B8C-83A1-F6EECF244321}">
                <p14:modId xmlns:p14="http://schemas.microsoft.com/office/powerpoint/2010/main" val="3568922535"/>
              </p:ext>
            </p:extLst>
          </p:nvPr>
        </p:nvGraphicFramePr>
        <p:xfrm>
          <a:off x="1966595" y="3160924"/>
          <a:ext cx="8258810" cy="233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3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000" b="1" dirty="0">
                <a:solidFill>
                  <a:srgbClr val="C00000"/>
                </a:solidFill>
                <a:effectLst>
                  <a:outerShdw blurRad="38100" dist="38100" dir="2700000" algn="tl">
                    <a:srgbClr val="000000">
                      <a:alpha val="43137"/>
                    </a:srgbClr>
                  </a:outerShdw>
                </a:effectLst>
              </a:rPr>
              <a:t>Aspectos temporales del Método Científico</a:t>
            </a:r>
          </a:p>
        </p:txBody>
      </p:sp>
      <p:sp>
        <p:nvSpPr>
          <p:cNvPr id="3" name="Rectangle 2">
            <a:extLst>
              <a:ext uri="{FF2B5EF4-FFF2-40B4-BE49-F238E27FC236}">
                <a16:creationId xmlns:a16="http://schemas.microsoft.com/office/drawing/2014/main" id="{A6E81AF1-93C9-F6F4-25C5-EE9648B0B169}"/>
              </a:ext>
            </a:extLst>
          </p:cNvPr>
          <p:cNvSpPr>
            <a:spLocks noChangeArrowheads="1"/>
          </p:cNvSpPr>
          <p:nvPr/>
        </p:nvSpPr>
        <p:spPr bwMode="auto">
          <a:xfrm>
            <a:off x="1744133" y="2853267"/>
            <a:ext cx="11644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graphicFrame>
        <p:nvGraphicFramePr>
          <p:cNvPr id="11" name="Diagrama 10">
            <a:extLst>
              <a:ext uri="{FF2B5EF4-FFF2-40B4-BE49-F238E27FC236}">
                <a16:creationId xmlns:a16="http://schemas.microsoft.com/office/drawing/2014/main" id="{B7ABF599-D008-FC2B-8522-80D8F3244C11}"/>
              </a:ext>
            </a:extLst>
          </p:cNvPr>
          <p:cNvGraphicFramePr/>
          <p:nvPr>
            <p:extLst>
              <p:ext uri="{D42A27DB-BD31-4B8C-83A1-F6EECF244321}">
                <p14:modId xmlns:p14="http://schemas.microsoft.com/office/powerpoint/2010/main" val="1331721808"/>
              </p:ext>
            </p:extLst>
          </p:nvPr>
        </p:nvGraphicFramePr>
        <p:xfrm>
          <a:off x="2152180" y="2853267"/>
          <a:ext cx="7887640" cy="233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79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800" b="1" dirty="0">
                <a:solidFill>
                  <a:srgbClr val="C00000"/>
                </a:solidFill>
                <a:effectLst>
                  <a:outerShdw blurRad="38100" dist="38100" dir="2700000" algn="tl">
                    <a:srgbClr val="000000">
                      <a:alpha val="43137"/>
                    </a:srgbClr>
                  </a:outerShdw>
                </a:effectLst>
              </a:rPr>
              <a:t>NFPA 921</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624376" y="2680815"/>
            <a:ext cx="10943247" cy="3456405"/>
          </a:xfrm>
        </p:spPr>
        <p:txBody>
          <a:bodyPr vert="horz" lIns="91440" tIns="45720" rIns="91440" bIns="45720" rtlCol="0">
            <a:normAutofit fontScale="92500"/>
          </a:bodyPr>
          <a:lstStyle/>
          <a:p>
            <a:pPr marL="0" indent="0" algn="just">
              <a:lnSpc>
                <a:spcPct val="100000"/>
              </a:lnSpc>
              <a:spcAft>
                <a:spcPts val="600"/>
              </a:spcAft>
              <a:buNone/>
            </a:pPr>
            <a:r>
              <a:rPr lang="es-MX" sz="2400" b="1" dirty="0">
                <a:cs typeface="Arial" panose="020B0604020202020204" pitchFamily="34" charset="0"/>
              </a:rPr>
              <a:t>19.2.2 Secuencia de Actividades. </a:t>
            </a:r>
          </a:p>
          <a:p>
            <a:pPr marL="0" indent="0" algn="just">
              <a:lnSpc>
                <a:spcPct val="100000"/>
              </a:lnSpc>
              <a:spcAft>
                <a:spcPts val="600"/>
              </a:spcAft>
              <a:buNone/>
            </a:pPr>
            <a:r>
              <a:rPr lang="es-MX" sz="2400" dirty="0">
                <a:cs typeface="Arial" panose="020B0604020202020204" pitchFamily="34" charset="0"/>
              </a:rPr>
              <a:t>Las diversas actividades necesarias para determinar la causa usando el método científico (recogida de datos, análisis, desarrollo de hipótesis, comprobación de las hipótesis) suceden de forma continua. Del mismo modo, el registro de la escena, la toma de notas, la toma de fotografías, la identificación de pruebas, las entrevistas con los testigos, investigación del origen, análisis de fallos y demás tomas de datos pueden llevarse a cabo al mismo tiempo. Los investigadores deben consultar otras secciones de esta guía para trabajar con estas actividades específicas. De igual manera, los investigadores han de estar alerta sobre expoliaciones o contaminación del escenario para lo cual pueden consultar los capítulos 12 y 17.</a:t>
            </a:r>
          </a:p>
        </p:txBody>
      </p:sp>
    </p:spTree>
    <p:extLst>
      <p:ext uri="{BB962C8B-B14F-4D97-AF65-F5344CB8AC3E}">
        <p14:creationId xmlns:p14="http://schemas.microsoft.com/office/powerpoint/2010/main" val="257088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0353069-08D8-04A6-ADDA-9F5816465A2C}"/>
              </a:ext>
            </a:extLst>
          </p:cNvPr>
          <p:cNvSpPr txBox="1">
            <a:spLocks/>
          </p:cNvSpPr>
          <p:nvPr/>
        </p:nvSpPr>
        <p:spPr>
          <a:xfrm>
            <a:off x="1316404" y="2110139"/>
            <a:ext cx="9559191" cy="2637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6000" b="1" dirty="0">
                <a:solidFill>
                  <a:srgbClr val="C00000"/>
                </a:solidFill>
                <a:effectLst>
                  <a:outerShdw blurRad="38100" dist="38100" dir="2700000" algn="tl">
                    <a:srgbClr val="000000">
                      <a:alpha val="43137"/>
                    </a:srgbClr>
                  </a:outerShdw>
                </a:effectLst>
              </a:rPr>
              <a:t>¿Qué hago si no tengo datos para establecer CAUSA?</a:t>
            </a:r>
          </a:p>
        </p:txBody>
      </p:sp>
    </p:spTree>
    <p:extLst>
      <p:ext uri="{BB962C8B-B14F-4D97-AF65-F5344CB8AC3E}">
        <p14:creationId xmlns:p14="http://schemas.microsoft.com/office/powerpoint/2010/main" val="9004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0353069-08D8-04A6-ADDA-9F5816465A2C}"/>
              </a:ext>
            </a:extLst>
          </p:cNvPr>
          <p:cNvSpPr txBox="1">
            <a:spLocks/>
          </p:cNvSpPr>
          <p:nvPr/>
        </p:nvSpPr>
        <p:spPr>
          <a:xfrm>
            <a:off x="409575" y="1430269"/>
            <a:ext cx="6486407" cy="20726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defPPr>
              <a:defRPr lang="es-EC"/>
            </a:defPPr>
            <a:lvl1pPr algn="ctr" defTabSz="457200">
              <a:spcBef>
                <a:spcPct val="0"/>
              </a:spcBef>
              <a:buNone/>
              <a:defRPr sz="4400" b="1">
                <a:solidFill>
                  <a:srgbClr val="C00000"/>
                </a:solidFill>
                <a:effectLst>
                  <a:outerShdw blurRad="38100" dist="38100" dir="2700000" algn="tl">
                    <a:srgbClr val="000000">
                      <a:alpha val="43137"/>
                    </a:srgbClr>
                  </a:outerShdw>
                </a:effectLst>
                <a:latin typeface="+mj-lt"/>
                <a:ea typeface="+mj-ea"/>
                <a:cs typeface="+mj-cs"/>
              </a:defRPr>
            </a:lvl1pPr>
          </a:lstStyle>
          <a:p>
            <a:r>
              <a:rPr lang="es-MX" sz="3600" dirty="0"/>
              <a:t>¿A qué nos referimos con “el tiempo adecuado” para investigar un incendio o explosión?</a:t>
            </a:r>
          </a:p>
        </p:txBody>
      </p:sp>
      <p:pic>
        <p:nvPicPr>
          <p:cNvPr id="2050" name="Picture 2" descr="Reloj, Icono De Tiempo Adecuado Para La Información De Gráficos, Páginas  Web Y Medios Impresos E Interfaces. Línea De Iconos De Vectores. Rostro  Humano, Cabeza, Línea De Iconos De Vectores. Ilustraciones Svg,">
            <a:extLst>
              <a:ext uri="{FF2B5EF4-FFF2-40B4-BE49-F238E27FC236}">
                <a16:creationId xmlns:a16="http://schemas.microsoft.com/office/drawing/2014/main" id="{799177F8-C368-7419-FDE2-43C5284C7B4C}"/>
              </a:ext>
            </a:extLst>
          </p:cNvPr>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4775" t="14113" r="15319" b="14657"/>
          <a:stretch/>
        </p:blipFill>
        <p:spPr bwMode="auto">
          <a:xfrm>
            <a:off x="7404294" y="2586433"/>
            <a:ext cx="3657598" cy="3726827"/>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193DF970-E62E-2321-0E3A-7A7D1056F183}"/>
              </a:ext>
            </a:extLst>
          </p:cNvPr>
          <p:cNvSpPr txBox="1">
            <a:spLocks/>
          </p:cNvSpPr>
          <p:nvPr/>
        </p:nvSpPr>
        <p:spPr>
          <a:xfrm rot="5400000">
            <a:off x="9096079" y="4504628"/>
            <a:ext cx="4245493" cy="1694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1600" b="1" dirty="0"/>
              <a:t>TIEMP</a:t>
            </a:r>
          </a:p>
          <a:p>
            <a:endParaRPr lang="es-MX" sz="1600" b="1" dirty="0"/>
          </a:p>
          <a:p>
            <a:r>
              <a:rPr lang="es-MX" sz="1600" b="1" dirty="0"/>
              <a:t>O ADECUADO</a:t>
            </a:r>
          </a:p>
        </p:txBody>
      </p:sp>
    </p:spTree>
    <p:extLst>
      <p:ext uri="{BB962C8B-B14F-4D97-AF65-F5344CB8AC3E}">
        <p14:creationId xmlns:p14="http://schemas.microsoft.com/office/powerpoint/2010/main" val="1707072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596820" y="1128408"/>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800" b="1" dirty="0">
                <a:solidFill>
                  <a:srgbClr val="C00000"/>
                </a:solidFill>
                <a:effectLst>
                  <a:outerShdw blurRad="38100" dist="38100" dir="2700000" algn="tl">
                    <a:srgbClr val="000000">
                      <a:alpha val="43137"/>
                    </a:srgbClr>
                  </a:outerShdw>
                </a:effectLst>
              </a:rPr>
              <a:t>NFPA 921</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549804" y="2757026"/>
            <a:ext cx="11092392" cy="3451170"/>
          </a:xfrm>
        </p:spPr>
        <p:txBody>
          <a:bodyPr vert="horz" lIns="91440" tIns="45720" rIns="91440" bIns="45720" rtlCol="0">
            <a:normAutofit fontScale="40000" lnSpcReduction="20000"/>
          </a:bodyPr>
          <a:lstStyle/>
          <a:p>
            <a:pPr marL="0" indent="0" algn="just">
              <a:lnSpc>
                <a:spcPct val="120000"/>
              </a:lnSpc>
              <a:spcAft>
                <a:spcPts val="600"/>
              </a:spcAft>
              <a:buNone/>
            </a:pPr>
            <a:r>
              <a:rPr lang="es-MX" sz="6000" b="1" dirty="0">
                <a:cs typeface="Arial" panose="020B0604020202020204" pitchFamily="34" charset="0"/>
              </a:rPr>
              <a:t>16.2.2 Tiempo</a:t>
            </a:r>
          </a:p>
          <a:p>
            <a:pPr marL="0" indent="0" algn="just">
              <a:lnSpc>
                <a:spcPct val="120000"/>
              </a:lnSpc>
              <a:spcAft>
                <a:spcPts val="600"/>
              </a:spcAft>
              <a:buNone/>
            </a:pPr>
            <a:r>
              <a:rPr lang="es-MX" sz="4600" dirty="0">
                <a:cs typeface="Arial" panose="020B0604020202020204" pitchFamily="34" charset="0"/>
              </a:rPr>
              <a:t>Tomar fotografías o videos durante el incendio o tan pronto como sea posible después de un incendio es importante al documentar la escena del incendio, ya que la escena puede alterarse, perturbarse o incluso destruirse. Otras situaciones en las que el tiempo es importante incluyen las siguientes:</a:t>
            </a:r>
          </a:p>
          <a:p>
            <a:pPr marL="457200" indent="-457200" algn="just">
              <a:lnSpc>
                <a:spcPct val="120000"/>
              </a:lnSpc>
              <a:spcAft>
                <a:spcPts val="600"/>
              </a:spcAft>
              <a:buAutoNum type="arabicParenBoth"/>
            </a:pPr>
            <a:r>
              <a:rPr lang="es-MX" sz="4000" dirty="0">
                <a:cs typeface="Arial" panose="020B0604020202020204" pitchFamily="34" charset="0"/>
              </a:rPr>
              <a:t>El edificio está en peligro de colapso inminente o la estructura debe ser demolida por razones de seguridad.</a:t>
            </a:r>
          </a:p>
          <a:p>
            <a:pPr marL="457200" indent="-457200" algn="just">
              <a:lnSpc>
                <a:spcPct val="120000"/>
              </a:lnSpc>
              <a:spcAft>
                <a:spcPts val="600"/>
              </a:spcAft>
              <a:buAutoNum type="arabicParenBoth"/>
            </a:pPr>
            <a:r>
              <a:rPr lang="es-MX" sz="4000" dirty="0">
                <a:cs typeface="Arial" panose="020B0604020202020204" pitchFamily="34" charset="0"/>
              </a:rPr>
              <a:t>Los materiales o procesos peligrosos pueden crear un peligro ambiental inminente que necesita atención inmediata.</a:t>
            </a:r>
          </a:p>
          <a:p>
            <a:pPr marL="457200" indent="-457200" algn="just">
              <a:lnSpc>
                <a:spcPct val="120000"/>
              </a:lnSpc>
              <a:spcAft>
                <a:spcPts val="600"/>
              </a:spcAft>
              <a:buAutoNum type="arabicParenBoth"/>
            </a:pPr>
            <a:r>
              <a:rPr lang="es-MX" sz="4000" dirty="0">
                <a:cs typeface="Arial" panose="020B0604020202020204" pitchFamily="34" charset="0"/>
              </a:rPr>
              <a:t>La evidencia puede modificarse durante la revisión e investigación. La evidencia debe documentarse cuando se descubre a medida que se eliminan capas de escombros. Documentar las capas también puede ayudar a comprender el curso del fuego.</a:t>
            </a:r>
          </a:p>
        </p:txBody>
      </p:sp>
    </p:spTree>
    <p:extLst>
      <p:ext uri="{BB962C8B-B14F-4D97-AF65-F5344CB8AC3E}">
        <p14:creationId xmlns:p14="http://schemas.microsoft.com/office/powerpoint/2010/main" val="3592041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382812" y="1066957"/>
            <a:ext cx="6602188" cy="13883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defTabSz="457200"/>
            <a:r>
              <a:rPr lang="es-MX" sz="3600" b="1" dirty="0">
                <a:solidFill>
                  <a:srgbClr val="C00000"/>
                </a:solidFill>
                <a:effectLst>
                  <a:outerShdw blurRad="38100" dist="38100" dir="2700000" algn="tl">
                    <a:srgbClr val="000000">
                      <a:alpha val="43137"/>
                    </a:srgbClr>
                  </a:outerShdw>
                </a:effectLst>
              </a:rPr>
              <a:t>Mitos del manejo del tiempo en Investigación de Incendios</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1032933" y="3478248"/>
            <a:ext cx="10430933" cy="2312795"/>
          </a:xfrm>
        </p:spPr>
        <p:txBody>
          <a:bodyPr vert="horz" lIns="91440" tIns="45720" rIns="91440" bIns="45720" rtlCol="0">
            <a:normAutofit/>
          </a:bodyPr>
          <a:lstStyle/>
          <a:p>
            <a:pPr algn="just">
              <a:lnSpc>
                <a:spcPct val="100000"/>
              </a:lnSpc>
            </a:pPr>
            <a:r>
              <a:rPr lang="es-MX" sz="2200" dirty="0">
                <a:cs typeface="Arial" panose="020B0604020202020204" pitchFamily="34" charset="0"/>
              </a:rPr>
              <a:t>Mientras menos me demore en desarrollar la investigación, mucho mejor.</a:t>
            </a:r>
          </a:p>
          <a:p>
            <a:pPr algn="just">
              <a:lnSpc>
                <a:spcPct val="100000"/>
              </a:lnSpc>
            </a:pPr>
            <a:r>
              <a:rPr lang="es-ES" sz="2200" dirty="0">
                <a:cs typeface="Arial" panose="020B0604020202020204" pitchFamily="34" charset="0"/>
              </a:rPr>
              <a:t>Los tiempos para investigar están definidos históricamente por mi institución. </a:t>
            </a:r>
          </a:p>
          <a:p>
            <a:pPr algn="just">
              <a:lnSpc>
                <a:spcPct val="100000"/>
              </a:lnSpc>
            </a:pPr>
            <a:r>
              <a:rPr lang="es-ES" sz="2200" dirty="0">
                <a:cs typeface="Arial" panose="020B0604020202020204" pitchFamily="34" charset="0"/>
              </a:rPr>
              <a:t>Los buenos investigadores son muy rápidos para realizar su trabajo.</a:t>
            </a:r>
          </a:p>
          <a:p>
            <a:pPr algn="just">
              <a:lnSpc>
                <a:spcPct val="100000"/>
              </a:lnSpc>
            </a:pPr>
            <a:r>
              <a:rPr lang="es-ES" sz="2200" dirty="0">
                <a:cs typeface="Arial" panose="020B0604020202020204" pitchFamily="34" charset="0"/>
              </a:rPr>
              <a:t>El tiempo de investigación se mide desde que llego a la escena, hasta que me voy.</a:t>
            </a:r>
          </a:p>
          <a:p>
            <a:pPr algn="just">
              <a:lnSpc>
                <a:spcPct val="100000"/>
              </a:lnSpc>
            </a:pPr>
            <a:endParaRPr lang="es-MX" sz="2200" dirty="0">
              <a:cs typeface="Arial" panose="020B0604020202020204" pitchFamily="34" charset="0"/>
            </a:endParaRPr>
          </a:p>
          <a:p>
            <a:pPr marL="0" indent="0" algn="just">
              <a:lnSpc>
                <a:spcPct val="100000"/>
              </a:lnSpc>
              <a:buNone/>
            </a:pPr>
            <a:endParaRPr lang="es-MX" sz="2200" dirty="0">
              <a:cs typeface="Arial" panose="020B0604020202020204" pitchFamily="34" charset="0"/>
            </a:endParaRPr>
          </a:p>
          <a:p>
            <a:pPr marL="0" indent="0" algn="just">
              <a:lnSpc>
                <a:spcPct val="100000"/>
              </a:lnSpc>
              <a:buNone/>
            </a:pPr>
            <a:endParaRPr lang="es-MX" sz="2200" dirty="0">
              <a:cs typeface="Arial" panose="020B0604020202020204" pitchFamily="34" charset="0"/>
            </a:endParaRPr>
          </a:p>
          <a:p>
            <a:pPr marL="0" indent="0" algn="just">
              <a:lnSpc>
                <a:spcPct val="100000"/>
              </a:lnSpc>
              <a:buNone/>
            </a:pPr>
            <a:endParaRPr lang="es-MX" sz="2200" dirty="0">
              <a:cs typeface="Arial" panose="020B0604020202020204" pitchFamily="34" charset="0"/>
            </a:endParaRPr>
          </a:p>
        </p:txBody>
      </p:sp>
    </p:spTree>
    <p:extLst>
      <p:ext uri="{BB962C8B-B14F-4D97-AF65-F5344CB8AC3E}">
        <p14:creationId xmlns:p14="http://schemas.microsoft.com/office/powerpoint/2010/main" val="258313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791050C-2837-4F22-864A-5FD3EFDDF9AE}"/>
              </a:ext>
            </a:extLst>
          </p:cNvPr>
          <p:cNvSpPr/>
          <p:nvPr/>
        </p:nvSpPr>
        <p:spPr>
          <a:xfrm>
            <a:off x="1" y="1"/>
            <a:ext cx="12191999" cy="828673"/>
          </a:xfrm>
          <a:prstGeom prst="rect">
            <a:avLst/>
          </a:prstGeom>
          <a:solidFill>
            <a:srgbClr val="86000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cxnSp>
        <p:nvCxnSpPr>
          <p:cNvPr id="13" name="Conector recto 12">
            <a:extLst>
              <a:ext uri="{FF2B5EF4-FFF2-40B4-BE49-F238E27FC236}">
                <a16:creationId xmlns:a16="http://schemas.microsoft.com/office/drawing/2014/main" id="{8BCE562E-1727-4E3C-BBCA-80F156D7C7C5}"/>
              </a:ext>
            </a:extLst>
          </p:cNvPr>
          <p:cNvCxnSpPr>
            <a:cxnSpLocks/>
          </p:cNvCxnSpPr>
          <p:nvPr/>
        </p:nvCxnSpPr>
        <p:spPr>
          <a:xfrm>
            <a:off x="0" y="745148"/>
            <a:ext cx="1219200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9B6929FD-3A47-470D-A8FD-30ED126D5884}"/>
              </a:ext>
            </a:extLst>
          </p:cNvPr>
          <p:cNvSpPr txBox="1">
            <a:spLocks/>
          </p:cNvSpPr>
          <p:nvPr/>
        </p:nvSpPr>
        <p:spPr>
          <a:xfrm>
            <a:off x="2461526" y="137085"/>
            <a:ext cx="7268935" cy="454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dirty="0">
                <a:ln w="12700">
                  <a:noFill/>
                  <a:prstDash val="solid"/>
                </a:ln>
                <a:solidFill>
                  <a:schemeClr val="bg1"/>
                </a:solidFill>
                <a:effectLst>
                  <a:outerShdw blurRad="38100" dist="38100" dir="2700000" algn="tl">
                    <a:srgbClr val="000000">
                      <a:alpha val="43137"/>
                    </a:srgbClr>
                  </a:outerShdw>
                </a:effectLst>
                <a:latin typeface="Kannada MN"/>
                <a:cs typeface="Kannada MN"/>
              </a:rPr>
              <a:t>www.detlautaro.com</a:t>
            </a:r>
          </a:p>
        </p:txBody>
      </p:sp>
      <p:sp>
        <p:nvSpPr>
          <p:cNvPr id="8" name="Título 1">
            <a:extLst>
              <a:ext uri="{FF2B5EF4-FFF2-40B4-BE49-F238E27FC236}">
                <a16:creationId xmlns:a16="http://schemas.microsoft.com/office/drawing/2014/main" id="{804A918A-CA07-48D4-86DA-B368F5C42512}"/>
              </a:ext>
            </a:extLst>
          </p:cNvPr>
          <p:cNvSpPr txBox="1">
            <a:spLocks/>
          </p:cNvSpPr>
          <p:nvPr/>
        </p:nvSpPr>
        <p:spPr>
          <a:xfrm>
            <a:off x="2102360" y="4874765"/>
            <a:ext cx="8476545" cy="10986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a:solidFill>
                  <a:srgbClr val="C00000"/>
                </a:solidFill>
                <a:effectLst>
                  <a:outerShdw blurRad="38100" dist="38100" dir="2700000" algn="tl">
                    <a:srgbClr val="000000">
                      <a:alpha val="43137"/>
                    </a:srgbClr>
                  </a:outerShdw>
                </a:effectLst>
              </a:rPr>
              <a:t>INVESTIGA  LENTO</a:t>
            </a:r>
          </a:p>
        </p:txBody>
      </p:sp>
      <p:sp>
        <p:nvSpPr>
          <p:cNvPr id="10" name="Título 1">
            <a:extLst>
              <a:ext uri="{FF2B5EF4-FFF2-40B4-BE49-F238E27FC236}">
                <a16:creationId xmlns:a16="http://schemas.microsoft.com/office/drawing/2014/main" id="{D75B256B-A278-441F-8E68-5C6AABE648E3}"/>
              </a:ext>
            </a:extLst>
          </p:cNvPr>
          <p:cNvSpPr txBox="1">
            <a:spLocks/>
          </p:cNvSpPr>
          <p:nvPr/>
        </p:nvSpPr>
        <p:spPr>
          <a:xfrm>
            <a:off x="1857728" y="3978895"/>
            <a:ext cx="8476545" cy="263772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C" b="1" dirty="0">
              <a:solidFill>
                <a:schemeClr val="bg2">
                  <a:lumMod val="75000"/>
                </a:schemeClr>
              </a:solidFill>
              <a:cs typeface="DecoType Naskh" pitchFamily="2" charset="-78"/>
            </a:endParaRPr>
          </a:p>
        </p:txBody>
      </p:sp>
      <p:pic>
        <p:nvPicPr>
          <p:cNvPr id="11" name="Imagen 10" descr="Imagen que contiene Flecha&#10;&#10;Descripción generada automáticamente">
            <a:extLst>
              <a:ext uri="{FF2B5EF4-FFF2-40B4-BE49-F238E27FC236}">
                <a16:creationId xmlns:a16="http://schemas.microsoft.com/office/drawing/2014/main" id="{451DC11D-62D2-472B-AC90-F2120F8EE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60" y="1788501"/>
            <a:ext cx="3534603" cy="2443034"/>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1BB2D607-A468-7605-234B-C7684A62B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90164" y="1788501"/>
            <a:ext cx="2616671" cy="2443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669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382812" y="1066957"/>
            <a:ext cx="6602188" cy="13883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algn="ctr" defTabSz="457200"/>
            <a:r>
              <a:rPr lang="es-MX" sz="3600" b="1" dirty="0">
                <a:solidFill>
                  <a:srgbClr val="C00000"/>
                </a:solidFill>
                <a:effectLst>
                  <a:outerShdw blurRad="38100" dist="38100" dir="2700000" algn="tl">
                    <a:srgbClr val="000000">
                      <a:alpha val="43137"/>
                    </a:srgbClr>
                  </a:outerShdw>
                </a:effectLst>
              </a:rPr>
              <a:t>Verdades del manejo del tiempo en Investigación de Incendios</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1047750" y="3478248"/>
            <a:ext cx="10430933" cy="2312795"/>
          </a:xfrm>
        </p:spPr>
        <p:txBody>
          <a:bodyPr vert="horz" lIns="91440" tIns="45720" rIns="91440" bIns="45720" rtlCol="0">
            <a:normAutofit/>
          </a:bodyPr>
          <a:lstStyle/>
          <a:p>
            <a:pPr algn="just">
              <a:lnSpc>
                <a:spcPct val="100000"/>
              </a:lnSpc>
            </a:pPr>
            <a:r>
              <a:rPr lang="es-MX" sz="2200" dirty="0">
                <a:cs typeface="Arial" panose="020B0604020202020204" pitchFamily="34" charset="0"/>
              </a:rPr>
              <a:t>Mientras más me demore en levantar datos, más se dificulta la investigación.</a:t>
            </a:r>
          </a:p>
          <a:p>
            <a:pPr algn="just">
              <a:lnSpc>
                <a:spcPct val="100000"/>
              </a:lnSpc>
            </a:pPr>
            <a:r>
              <a:rPr lang="es-MX" sz="2200" dirty="0">
                <a:cs typeface="Arial" panose="020B0604020202020204" pitchFamily="34" charset="0"/>
              </a:rPr>
              <a:t>No existe tiempo establecido para realizar una investigación.</a:t>
            </a:r>
          </a:p>
          <a:p>
            <a:pPr algn="just">
              <a:lnSpc>
                <a:spcPct val="100000"/>
              </a:lnSpc>
            </a:pPr>
            <a:r>
              <a:rPr lang="es-ES" sz="2200" dirty="0">
                <a:cs typeface="Arial" panose="020B0604020202020204" pitchFamily="34" charset="0"/>
              </a:rPr>
              <a:t>Una Investigación de Incendios debe durar, lo que deba durar para la correcta aplicación del método científico. </a:t>
            </a:r>
            <a:endParaRPr lang="es-MX" sz="2200" dirty="0">
              <a:cs typeface="Arial" panose="020B0604020202020204" pitchFamily="34" charset="0"/>
            </a:endParaRPr>
          </a:p>
          <a:p>
            <a:pPr marL="0" indent="0" algn="just">
              <a:lnSpc>
                <a:spcPct val="100000"/>
              </a:lnSpc>
              <a:buNone/>
            </a:pPr>
            <a:endParaRPr lang="es-MX" sz="2200" dirty="0">
              <a:cs typeface="Arial" panose="020B0604020202020204" pitchFamily="34" charset="0"/>
            </a:endParaRPr>
          </a:p>
          <a:p>
            <a:pPr marL="0" indent="0" algn="just">
              <a:lnSpc>
                <a:spcPct val="100000"/>
              </a:lnSpc>
              <a:buNone/>
            </a:pPr>
            <a:endParaRPr lang="es-MX" sz="2200" dirty="0">
              <a:cs typeface="Arial" panose="020B0604020202020204" pitchFamily="34" charset="0"/>
            </a:endParaRPr>
          </a:p>
          <a:p>
            <a:pPr marL="0" indent="0" algn="just">
              <a:lnSpc>
                <a:spcPct val="100000"/>
              </a:lnSpc>
              <a:buNone/>
            </a:pPr>
            <a:endParaRPr lang="es-MX" sz="2200" dirty="0">
              <a:cs typeface="Arial" panose="020B0604020202020204" pitchFamily="34" charset="0"/>
            </a:endParaRPr>
          </a:p>
        </p:txBody>
      </p:sp>
    </p:spTree>
    <p:extLst>
      <p:ext uri="{BB962C8B-B14F-4D97-AF65-F5344CB8AC3E}">
        <p14:creationId xmlns:p14="http://schemas.microsoft.com/office/powerpoint/2010/main" val="302530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s seis ciegos y el elefante">
            <a:extLst>
              <a:ext uri="{FF2B5EF4-FFF2-40B4-BE49-F238E27FC236}">
                <a16:creationId xmlns:a16="http://schemas.microsoft.com/office/drawing/2014/main" id="{E6545058-47BF-831B-5692-E79F60BB428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3059" y="1823936"/>
            <a:ext cx="10345882" cy="4435813"/>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44580329-C41F-FC00-6E05-2C7F9C090320}"/>
              </a:ext>
            </a:extLst>
          </p:cNvPr>
          <p:cNvSpPr>
            <a:spLocks noGrp="1"/>
          </p:cNvSpPr>
          <p:nvPr>
            <p:ph type="title"/>
          </p:nvPr>
        </p:nvSpPr>
        <p:spPr>
          <a:xfrm>
            <a:off x="554487" y="1032033"/>
            <a:ext cx="6602188" cy="79190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p>
            <a:pPr defTabSz="457200"/>
            <a:r>
              <a:rPr lang="es-MX" sz="4000" b="1" dirty="0">
                <a:solidFill>
                  <a:srgbClr val="C00000"/>
                </a:solidFill>
                <a:effectLst>
                  <a:outerShdw blurRad="38100" dist="38100" dir="2700000" algn="tl">
                    <a:srgbClr val="000000">
                      <a:alpha val="43137"/>
                    </a:srgbClr>
                  </a:outerShdw>
                </a:effectLst>
              </a:rPr>
              <a:t>Los 6 ciegos y el elefante</a:t>
            </a:r>
          </a:p>
        </p:txBody>
      </p:sp>
    </p:spTree>
    <p:extLst>
      <p:ext uri="{BB962C8B-B14F-4D97-AF65-F5344CB8AC3E}">
        <p14:creationId xmlns:p14="http://schemas.microsoft.com/office/powerpoint/2010/main" val="3154160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0353069-08D8-04A6-ADDA-9F5816465A2C}"/>
              </a:ext>
            </a:extLst>
          </p:cNvPr>
          <p:cNvSpPr txBox="1">
            <a:spLocks/>
          </p:cNvSpPr>
          <p:nvPr/>
        </p:nvSpPr>
        <p:spPr>
          <a:xfrm>
            <a:off x="1832709" y="2110139"/>
            <a:ext cx="8526582" cy="2637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6000" b="1" dirty="0">
                <a:solidFill>
                  <a:srgbClr val="C00000"/>
                </a:solidFill>
                <a:effectLst>
                  <a:outerShdw blurRad="38100" dist="38100" dir="2700000" algn="tl">
                    <a:srgbClr val="000000">
                      <a:alpha val="43137"/>
                    </a:srgbClr>
                  </a:outerShdw>
                </a:effectLst>
              </a:rPr>
              <a:t>¿Por qué investigar lento?</a:t>
            </a:r>
          </a:p>
        </p:txBody>
      </p:sp>
    </p:spTree>
    <p:extLst>
      <p:ext uri="{BB962C8B-B14F-4D97-AF65-F5344CB8AC3E}">
        <p14:creationId xmlns:p14="http://schemas.microsoft.com/office/powerpoint/2010/main" val="961551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fs animados de the end">
            <a:extLst>
              <a:ext uri="{FF2B5EF4-FFF2-40B4-BE49-F238E27FC236}">
                <a16:creationId xmlns:a16="http://schemas.microsoft.com/office/drawing/2014/main" id="{2A8F6AC6-C475-4468-A4EF-77B8D8F9984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569" t="3668" r="2942" b="504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617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791050C-2837-4F22-864A-5FD3EFDDF9AE}"/>
              </a:ext>
            </a:extLst>
          </p:cNvPr>
          <p:cNvSpPr/>
          <p:nvPr/>
        </p:nvSpPr>
        <p:spPr>
          <a:xfrm>
            <a:off x="1" y="1"/>
            <a:ext cx="12191999" cy="828673"/>
          </a:xfrm>
          <a:prstGeom prst="rect">
            <a:avLst/>
          </a:prstGeom>
          <a:solidFill>
            <a:srgbClr val="86000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cxnSp>
        <p:nvCxnSpPr>
          <p:cNvPr id="13" name="Conector recto 12">
            <a:extLst>
              <a:ext uri="{FF2B5EF4-FFF2-40B4-BE49-F238E27FC236}">
                <a16:creationId xmlns:a16="http://schemas.microsoft.com/office/drawing/2014/main" id="{8BCE562E-1727-4E3C-BBCA-80F156D7C7C5}"/>
              </a:ext>
            </a:extLst>
          </p:cNvPr>
          <p:cNvCxnSpPr>
            <a:cxnSpLocks/>
          </p:cNvCxnSpPr>
          <p:nvPr/>
        </p:nvCxnSpPr>
        <p:spPr>
          <a:xfrm>
            <a:off x="0" y="745148"/>
            <a:ext cx="1219200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ítulo 1">
            <a:extLst>
              <a:ext uri="{FF2B5EF4-FFF2-40B4-BE49-F238E27FC236}">
                <a16:creationId xmlns:a16="http://schemas.microsoft.com/office/drawing/2014/main" id="{9B6929FD-3A47-470D-A8FD-30ED126D5884}"/>
              </a:ext>
            </a:extLst>
          </p:cNvPr>
          <p:cNvSpPr txBox="1">
            <a:spLocks/>
          </p:cNvSpPr>
          <p:nvPr/>
        </p:nvSpPr>
        <p:spPr>
          <a:xfrm>
            <a:off x="2461526" y="137085"/>
            <a:ext cx="7268935" cy="454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dirty="0">
                <a:ln w="12700">
                  <a:noFill/>
                  <a:prstDash val="solid"/>
                </a:ln>
                <a:solidFill>
                  <a:schemeClr val="bg1"/>
                </a:solidFill>
                <a:effectLst>
                  <a:outerShdw blurRad="38100" dist="38100" dir="2700000" algn="tl">
                    <a:srgbClr val="000000">
                      <a:alpha val="43137"/>
                    </a:srgbClr>
                  </a:outerShdw>
                </a:effectLst>
                <a:latin typeface="Kannada MN"/>
                <a:cs typeface="Kannada MN"/>
              </a:rPr>
              <a:t>www.detlautaro.com</a:t>
            </a:r>
          </a:p>
        </p:txBody>
      </p:sp>
      <p:sp>
        <p:nvSpPr>
          <p:cNvPr id="8" name="Título 1">
            <a:extLst>
              <a:ext uri="{FF2B5EF4-FFF2-40B4-BE49-F238E27FC236}">
                <a16:creationId xmlns:a16="http://schemas.microsoft.com/office/drawing/2014/main" id="{804A918A-CA07-48D4-86DA-B368F5C42512}"/>
              </a:ext>
            </a:extLst>
          </p:cNvPr>
          <p:cNvSpPr txBox="1">
            <a:spLocks/>
          </p:cNvSpPr>
          <p:nvPr/>
        </p:nvSpPr>
        <p:spPr>
          <a:xfrm>
            <a:off x="2102360" y="4874765"/>
            <a:ext cx="8476545" cy="10986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5400" b="1" dirty="0">
                <a:solidFill>
                  <a:srgbClr val="C00000"/>
                </a:solidFill>
                <a:effectLst>
                  <a:outerShdw blurRad="38100" dist="38100" dir="2700000" algn="tl">
                    <a:srgbClr val="000000">
                      <a:alpha val="43137"/>
                    </a:srgbClr>
                  </a:outerShdw>
                </a:effectLst>
              </a:rPr>
              <a:t>INVESTIGA  LENTO</a:t>
            </a:r>
          </a:p>
        </p:txBody>
      </p:sp>
      <p:sp>
        <p:nvSpPr>
          <p:cNvPr id="10" name="Título 1">
            <a:extLst>
              <a:ext uri="{FF2B5EF4-FFF2-40B4-BE49-F238E27FC236}">
                <a16:creationId xmlns:a16="http://schemas.microsoft.com/office/drawing/2014/main" id="{D75B256B-A278-441F-8E68-5C6AABE648E3}"/>
              </a:ext>
            </a:extLst>
          </p:cNvPr>
          <p:cNvSpPr txBox="1">
            <a:spLocks/>
          </p:cNvSpPr>
          <p:nvPr/>
        </p:nvSpPr>
        <p:spPr>
          <a:xfrm>
            <a:off x="1857728" y="3978895"/>
            <a:ext cx="8476545" cy="263772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s-EC" b="1" dirty="0">
              <a:solidFill>
                <a:schemeClr val="bg2">
                  <a:lumMod val="75000"/>
                </a:schemeClr>
              </a:solidFill>
              <a:cs typeface="DecoType Naskh" pitchFamily="2" charset="-78"/>
            </a:endParaRPr>
          </a:p>
        </p:txBody>
      </p:sp>
      <p:pic>
        <p:nvPicPr>
          <p:cNvPr id="11" name="Imagen 10" descr="Imagen que contiene Flecha&#10;&#10;Descripción generada automáticamente">
            <a:extLst>
              <a:ext uri="{FF2B5EF4-FFF2-40B4-BE49-F238E27FC236}">
                <a16:creationId xmlns:a16="http://schemas.microsoft.com/office/drawing/2014/main" id="{451DC11D-62D2-472B-AC90-F2120F8EE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60" y="1788501"/>
            <a:ext cx="3534603" cy="2443034"/>
          </a:xfrm>
          <a:prstGeom prst="rect">
            <a:avLst/>
          </a:prstGeom>
          <a:ln>
            <a:noFill/>
          </a:ln>
          <a:effectLst>
            <a:outerShdw blurRad="292100" dist="139700" dir="2700000" algn="tl" rotWithShape="0">
              <a:srgbClr val="333333">
                <a:alpha val="65000"/>
              </a:srgbClr>
            </a:outerShdw>
          </a:effectLst>
        </p:spPr>
      </p:pic>
      <p:pic>
        <p:nvPicPr>
          <p:cNvPr id="15" name="Imagen 14">
            <a:extLst>
              <a:ext uri="{FF2B5EF4-FFF2-40B4-BE49-F238E27FC236}">
                <a16:creationId xmlns:a16="http://schemas.microsoft.com/office/drawing/2014/main" id="{1BB2D607-A468-7605-234B-C7684A62B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90164" y="1788501"/>
            <a:ext cx="2616671" cy="2443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1935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Flecha&#10;&#10;Descripción generada automáticamente">
            <a:extLst>
              <a:ext uri="{FF2B5EF4-FFF2-40B4-BE49-F238E27FC236}">
                <a16:creationId xmlns:a16="http://schemas.microsoft.com/office/drawing/2014/main" id="{16E3A6F2-904A-E52E-CA22-E10416C21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480" y="1337832"/>
            <a:ext cx="6051040" cy="4182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41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esultado de imagen para atencion">
            <a:extLst>
              <a:ext uri="{FF2B5EF4-FFF2-40B4-BE49-F238E27FC236}">
                <a16:creationId xmlns:a16="http://schemas.microsoft.com/office/drawing/2014/main" id="{AB00300B-C0CD-4607-8B45-1F46E2C96F5B}"/>
              </a:ext>
            </a:extLst>
          </p:cNvPr>
          <p:cNvPicPr>
            <a:picLocks noChangeAspect="1" noChangeArrowheads="1"/>
          </p:cNvPicPr>
          <p:nvPr/>
        </p:nvPicPr>
        <p:blipFill>
          <a:blip r:embed="rId2" cstate="email">
            <a:alphaModFix amt="70000"/>
            <a:extLst>
              <a:ext uri="{28A0092B-C50C-407E-A947-70E740481C1C}">
                <a14:useLocalDpi xmlns:a14="http://schemas.microsoft.com/office/drawing/2010/main"/>
              </a:ext>
            </a:extLst>
          </a:blip>
          <a:srcRect/>
          <a:stretch>
            <a:fillRect/>
          </a:stretch>
        </p:blipFill>
        <p:spPr bwMode="auto">
          <a:xfrm>
            <a:off x="2648609" y="2921066"/>
            <a:ext cx="1151570" cy="100942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sultado de imagen para via de evacuacion">
            <a:extLst>
              <a:ext uri="{FF2B5EF4-FFF2-40B4-BE49-F238E27FC236}">
                <a16:creationId xmlns:a16="http://schemas.microsoft.com/office/drawing/2014/main" id="{BD3CB4C1-FF20-487B-A38D-D734E8D214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5854" y="4238966"/>
            <a:ext cx="1402558" cy="15129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9" descr="Resultado de imagen para indicaciones de evacuacion">
            <a:extLst>
              <a:ext uri="{FF2B5EF4-FFF2-40B4-BE49-F238E27FC236}">
                <a16:creationId xmlns:a16="http://schemas.microsoft.com/office/drawing/2014/main" id="{395A5DFE-0374-4339-910F-20070C7062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942807">
            <a:off x="1312514" y="4127775"/>
            <a:ext cx="1196438" cy="1196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Resultado de imagen para seguridad y evacuacion">
            <a:extLst>
              <a:ext uri="{FF2B5EF4-FFF2-40B4-BE49-F238E27FC236}">
                <a16:creationId xmlns:a16="http://schemas.microsoft.com/office/drawing/2014/main" id="{3CD840EE-7AD6-43F2-A7FA-9A3DCEC812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942807">
            <a:off x="3848232" y="1537037"/>
            <a:ext cx="1036451" cy="1464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6" descr="Resultado de imagen para seguridad y evacuacion">
            <a:extLst>
              <a:ext uri="{FF2B5EF4-FFF2-40B4-BE49-F238E27FC236}">
                <a16:creationId xmlns:a16="http://schemas.microsoft.com/office/drawing/2014/main" id="{8CEC0D98-E97D-4B93-914E-BFEE4077256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271085">
            <a:off x="1545379" y="1483344"/>
            <a:ext cx="1028518" cy="1378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1 Título">
            <a:extLst>
              <a:ext uri="{FF2B5EF4-FFF2-40B4-BE49-F238E27FC236}">
                <a16:creationId xmlns:a16="http://schemas.microsoft.com/office/drawing/2014/main" id="{C6DEA89B-CEF5-4B5A-AA2E-4F4DFF599AF5}"/>
              </a:ext>
            </a:extLst>
          </p:cNvPr>
          <p:cNvSpPr txBox="1">
            <a:spLocks/>
          </p:cNvSpPr>
          <p:nvPr/>
        </p:nvSpPr>
        <p:spPr bwMode="auto">
          <a:xfrm>
            <a:off x="5761949" y="2602336"/>
            <a:ext cx="6019800" cy="2123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defRPr sz="3600" b="1">
                <a:solidFill>
                  <a:srgbClr val="C00000"/>
                </a:solidFill>
                <a:effectLst>
                  <a:outerShdw blurRad="38100" dist="38100" dir="2700000" algn="tl">
                    <a:srgbClr val="000000">
                      <a:alpha val="43137"/>
                    </a:srgbClr>
                  </a:outerShdw>
                </a:effectLst>
                <a:latin typeface="arial" panose="020B0604020202020204" pitchFamily="34" charset="0"/>
              </a:defRPr>
            </a:lvl1pPr>
          </a:lstStyle>
          <a:p>
            <a:pPr algn="ctr"/>
            <a:r>
              <a:rPr lang="es-EC" sz="4400" dirty="0">
                <a:solidFill>
                  <a:srgbClr val="00B050"/>
                </a:solidFill>
              </a:rPr>
              <a:t>INSTRUCCIONES DE </a:t>
            </a:r>
          </a:p>
          <a:p>
            <a:pPr algn="ctr"/>
            <a:r>
              <a:rPr lang="es-EC" sz="4400" dirty="0">
                <a:solidFill>
                  <a:srgbClr val="00B050"/>
                </a:solidFill>
              </a:rPr>
              <a:t>SEGURIDAD EN WEBINAR ONLINE</a:t>
            </a:r>
          </a:p>
        </p:txBody>
      </p:sp>
    </p:spTree>
    <p:extLst>
      <p:ext uri="{BB962C8B-B14F-4D97-AF65-F5344CB8AC3E}">
        <p14:creationId xmlns:p14="http://schemas.microsoft.com/office/powerpoint/2010/main" val="264897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6517AC9-EEF2-482F-BA0D-6FEA9BB502C4}"/>
              </a:ext>
            </a:extLst>
          </p:cNvPr>
          <p:cNvSpPr/>
          <p:nvPr/>
        </p:nvSpPr>
        <p:spPr>
          <a:xfrm>
            <a:off x="1677662" y="4623160"/>
            <a:ext cx="5265645" cy="646331"/>
          </a:xfrm>
          <a:prstGeom prst="rect">
            <a:avLst/>
          </a:prstGeom>
        </p:spPr>
        <p:txBody>
          <a:bodyPr wrap="square">
            <a:spAutoFit/>
          </a:bodyPr>
          <a:lstStyle/>
          <a:p>
            <a:pPr algn="ctr"/>
            <a:r>
              <a:rPr lang="es-EC" sz="3600" b="1" i="1" dirty="0">
                <a:solidFill>
                  <a:schemeClr val="bg1">
                    <a:lumMod val="85000"/>
                  </a:schemeClr>
                </a:solidFill>
              </a:rPr>
              <a:t>www.pirolisis.com/cv</a:t>
            </a:r>
            <a:endParaRPr lang="es-CL" sz="3600" b="1" i="1" dirty="0">
              <a:solidFill>
                <a:schemeClr val="bg1">
                  <a:lumMod val="85000"/>
                </a:schemeClr>
              </a:solidFill>
            </a:endParaRPr>
          </a:p>
        </p:txBody>
      </p:sp>
      <p:sp>
        <p:nvSpPr>
          <p:cNvPr id="9" name="Rectángulo 8">
            <a:extLst>
              <a:ext uri="{FF2B5EF4-FFF2-40B4-BE49-F238E27FC236}">
                <a16:creationId xmlns:a16="http://schemas.microsoft.com/office/drawing/2014/main" id="{19792044-32BE-4DF4-943A-167CE29E8A3E}"/>
              </a:ext>
            </a:extLst>
          </p:cNvPr>
          <p:cNvSpPr/>
          <p:nvPr/>
        </p:nvSpPr>
        <p:spPr>
          <a:xfrm>
            <a:off x="780504" y="3971741"/>
            <a:ext cx="7059962" cy="646331"/>
          </a:xfrm>
          <a:prstGeom prst="rect">
            <a:avLst/>
          </a:prstGeom>
        </p:spPr>
        <p:txBody>
          <a:bodyPr wrap="square">
            <a:spAutoFit/>
          </a:bodyPr>
          <a:lstStyle/>
          <a:p>
            <a:r>
              <a:rPr lang="es-EC" sz="3600" b="1" i="1" dirty="0">
                <a:effectLst>
                  <a:outerShdw blurRad="38100" dist="38100" dir="2700000" algn="tl">
                    <a:srgbClr val="000000">
                      <a:alpha val="43137"/>
                    </a:srgbClr>
                  </a:outerShdw>
                </a:effectLst>
                <a:latin typeface="+mj-lt"/>
              </a:rPr>
              <a:t>Mgs. Heriberto Luis Moreira Cornejo</a:t>
            </a:r>
          </a:p>
        </p:txBody>
      </p:sp>
      <p:pic>
        <p:nvPicPr>
          <p:cNvPr id="14" name="Imagen 13">
            <a:extLst>
              <a:ext uri="{FF2B5EF4-FFF2-40B4-BE49-F238E27FC236}">
                <a16:creationId xmlns:a16="http://schemas.microsoft.com/office/drawing/2014/main" id="{D78D5EC1-9F53-4F90-BB1D-86AB98D9B8D1}"/>
              </a:ext>
            </a:extLst>
          </p:cNvPr>
          <p:cNvPicPr/>
          <p:nvPr/>
        </p:nvPicPr>
        <p:blipFill>
          <a:blip r:embed="rId3">
            <a:extLst>
              <a:ext uri="{28A0092B-C50C-407E-A947-70E740481C1C}">
                <a14:useLocalDpi xmlns:a14="http://schemas.microsoft.com/office/drawing/2010/main" val="0"/>
              </a:ext>
            </a:extLst>
          </a:blip>
          <a:srcRect/>
          <a:stretch/>
        </p:blipFill>
        <p:spPr bwMode="auto">
          <a:xfrm>
            <a:off x="1186948" y="2123244"/>
            <a:ext cx="1967267" cy="131884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 name="Imagen 2" descr="Una persona sentado en una banca de madera&#10;&#10;Descripción generada automáticamente con confianza baja">
            <a:extLst>
              <a:ext uri="{FF2B5EF4-FFF2-40B4-BE49-F238E27FC236}">
                <a16:creationId xmlns:a16="http://schemas.microsoft.com/office/drawing/2014/main" id="{FBBE9970-D443-47A6-A0FB-0D45FA6B452C}"/>
              </a:ext>
            </a:extLst>
          </p:cNvPr>
          <p:cNvPicPr>
            <a:picLocks noChangeAspect="1"/>
          </p:cNvPicPr>
          <p:nvPr/>
        </p:nvPicPr>
        <p:blipFill rotWithShape="1">
          <a:blip r:embed="rId4">
            <a:alphaModFix amt="20000"/>
            <a:extLst>
              <a:ext uri="{BEBA8EAE-BF5A-486C-A8C5-ECC9F3942E4B}">
                <a14:imgProps xmlns:a14="http://schemas.microsoft.com/office/drawing/2010/main">
                  <a14:imgLayer r:embed="rId5">
                    <a14:imgEffect>
                      <a14:backgroundRemoval t="2038" b="97649" l="0" r="95276">
                        <a14:foregroundMark x1="53018" y1="7837" x2="77953" y2="34169"/>
                        <a14:foregroundMark x1="85302" y1="44984" x2="84777" y2="63323"/>
                        <a14:foregroundMark x1="84777" y1="63323" x2="31234" y2="69436"/>
                        <a14:foregroundMark x1="31234" y1="69436" x2="29396" y2="50784"/>
                        <a14:foregroundMark x1="10761" y1="56426" x2="20210" y2="57680"/>
                        <a14:foregroundMark x1="10761" y1="59091" x2="12598" y2="59718"/>
                        <a14:foregroundMark x1="6037" y1="57524" x2="9974" y2="58777"/>
                        <a14:foregroundMark x1="5774" y1="54702" x2="5774" y2="54702"/>
                        <a14:foregroundMark x1="4462" y1="56270" x2="4462" y2="56270"/>
                        <a14:foregroundMark x1="66404" y1="9875" x2="67192" y2="7524"/>
                        <a14:foregroundMark x1="65354" y1="5486" x2="67454" y2="2038"/>
                        <a14:foregroundMark x1="49081" y1="64734" x2="43307" y2="63480"/>
                        <a14:foregroundMark x1="73753" y1="36834" x2="82415" y2="41066"/>
                        <a14:foregroundMark x1="85039" y1="32915" x2="85039" y2="41693"/>
                        <a14:foregroundMark x1="87664" y1="35580" x2="91601" y2="63950"/>
                        <a14:foregroundMark x1="86614" y1="69122" x2="86352" y2="78840"/>
                        <a14:foregroundMark x1="87927" y1="93730" x2="93176" y2="70219"/>
                        <a14:foregroundMark x1="54513" y1="79902" x2="50131" y2="74295"/>
                        <a14:foregroundMark x1="55535" y1="81209" x2="54751" y2="80206"/>
                        <a14:foregroundMark x1="59318" y1="86050" x2="55695" y2="81414"/>
                        <a14:foregroundMark x1="50131" y1="74295" x2="21260" y2="69436"/>
                        <a14:foregroundMark x1="54068" y1="85266" x2="52756" y2="87147"/>
                        <a14:foregroundMark x1="49344" y1="89342" x2="46982" y2="90596"/>
                        <a14:foregroundMark x1="55381" y1="89498" x2="50656" y2="90752"/>
                        <a14:foregroundMark x1="82152" y1="93260" x2="91339" y2="88715"/>
                        <a14:foregroundMark x1="94751" y1="92476" x2="87664" y2="95455"/>
                        <a14:foregroundMark x1="40945" y1="36207" x2="61680" y2="40125"/>
                        <a14:foregroundMark x1="61680" y1="40125" x2="70079" y2="36050"/>
                        <a14:foregroundMark x1="42257" y1="28056" x2="41995" y2="27743"/>
                        <a14:foregroundMark x1="40945" y1="27743" x2="40945" y2="27743"/>
                        <a14:foregroundMark x1="41732" y1="26646" x2="41732" y2="26646"/>
                        <a14:foregroundMark x1="37795" y1="25549" x2="37795" y2="25549"/>
                        <a14:foregroundMark x1="46982" y1="23511" x2="46982" y2="23511"/>
                        <a14:foregroundMark x1="41470" y1="74765" x2="46982" y2="75549"/>
                        <a14:foregroundMark x1="37303" y1="75592" x2="39370" y2="76332"/>
                        <a14:foregroundMark x1="35433" y1="74922" x2="37217" y2="75561"/>
                        <a14:foregroundMark x1="33858" y1="75705" x2="33596" y2="76489"/>
                        <a14:foregroundMark x1="33596" y1="75705" x2="30184" y2="76332"/>
                        <a14:foregroundMark x1="28443" y1="76038" x2="29921" y2="76332"/>
                        <a14:foregroundMark x1="76903" y1="73824" x2="76903" y2="74608"/>
                        <a14:foregroundMark x1="81627" y1="88401" x2="82940" y2="94671"/>
                        <a14:foregroundMark x1="82940" y1="94671" x2="83202" y2="94828"/>
                        <a14:foregroundMark x1="84252" y1="96708" x2="93963" y2="97649"/>
                        <a14:foregroundMark x1="14436" y1="50627" x2="14961" y2="54545"/>
                        <a14:foregroundMark x1="74016" y1="12853" x2="74016" y2="12853"/>
                        <a14:foregroundMark x1="78740" y1="26489" x2="89764" y2="31661"/>
                        <a14:foregroundMark x1="89764" y1="31661" x2="89764" y2="31661"/>
                        <a14:foregroundMark x1="82415" y1="24608" x2="92126" y2="30878"/>
                        <a14:foregroundMark x1="93438" y1="32288" x2="86877" y2="26803"/>
                        <a14:foregroundMark x1="86877" y1="26803" x2="73228" y2="23041"/>
                        <a14:foregroundMark x1="83465" y1="24922" x2="90814" y2="29467"/>
                        <a14:foregroundMark x1="90289" y1="28683" x2="80315" y2="24138"/>
                        <a14:foregroundMark x1="90289" y1="28840" x2="93963" y2="36364"/>
                        <a14:foregroundMark x1="93963" y1="36364" x2="93438" y2="40752"/>
                        <a14:backgroundMark x1="32546" y1="940" x2="0" y2="37304"/>
                        <a14:backgroundMark x1="97697" y1="40934" x2="99475" y2="48276"/>
                        <a14:backgroundMark x1="96487" y1="35936" x2="96618" y2="36476"/>
                        <a14:backgroundMark x1="41995" y1="50627" x2="41995" y2="50627"/>
                        <a14:backgroundMark x1="31496" y1="81505" x2="38583" y2="90282"/>
                        <a14:backgroundMark x1="43307" y1="21944" x2="43307" y2="21944"/>
                        <a14:backgroundMark x1="34646" y1="82602" x2="41732" y2="88715"/>
                        <a14:backgroundMark x1="72703" y1="91066" x2="76640" y2="86364"/>
                        <a14:backgroundMark x1="75328" y1="83542" x2="69291" y2="89812"/>
                        <a14:backgroundMark x1="98425" y1="84953" x2="99475" y2="87461"/>
                        <a14:backgroundMark x1="99475" y1="82445" x2="99475" y2="82445"/>
                        <a14:backgroundMark x1="98950" y1="85110" x2="99475" y2="97022"/>
                        <a14:backgroundMark x1="99475" y1="97022" x2="99213" y2="97179"/>
                        <a14:backgroundMark x1="34646" y1="77900" x2="43045" y2="81661"/>
                        <a14:backgroundMark x1="43045" y1="81661" x2="40682" y2="86364"/>
                        <a14:backgroundMark x1="46719" y1="82288" x2="36483" y2="83072"/>
                        <a14:backgroundMark x1="12073" y1="61285" x2="5774" y2="60031"/>
                        <a14:backgroundMark x1="12073" y1="59875" x2="13648" y2="62069"/>
                        <a14:backgroundMark x1="13648" y1="61285" x2="14698" y2="61285"/>
                        <a14:backgroundMark x1="40420" y1="88088" x2="43307" y2="90282"/>
                        <a14:backgroundMark x1="72703" y1="84013" x2="70866" y2="86991"/>
                        <a14:backgroundMark x1="70604" y1="84013" x2="66929" y2="89342"/>
                        <a14:backgroundMark x1="66929" y1="89342" x2="66667" y2="89498"/>
                        <a14:backgroundMark x1="64304" y1="89185" x2="64304" y2="89185"/>
                        <a14:backgroundMark x1="43570" y1="23041" x2="43307" y2="19906"/>
                        <a14:backgroundMark x1="44619" y1="21473" x2="45144" y2="22414"/>
                        <a14:backgroundMark x1="44882" y1="22414" x2="45669" y2="22884"/>
                        <a14:backgroundMark x1="45407" y1="22414" x2="46194" y2="22727"/>
                        <a14:backgroundMark x1="46457" y1="23041" x2="45932" y2="21787"/>
                        <a14:backgroundMark x1="49869" y1="82759" x2="47507" y2="82602"/>
                        <a14:backgroundMark x1="47244" y1="82288" x2="39108" y2="78056"/>
                        <a14:backgroundMark x1="44094" y1="80721" x2="50656" y2="83072"/>
                        <a14:backgroundMark x1="45932" y1="85580" x2="45669" y2="86364"/>
                        <a14:backgroundMark x1="22835" y1="75392" x2="27559" y2="76646"/>
                        <a14:backgroundMark x1="51706" y1="81348" x2="47244" y2="81348"/>
                        <a14:backgroundMark x1="43570" y1="80251" x2="43307" y2="79781"/>
                        <a14:backgroundMark x1="43307" y1="79467" x2="44094" y2="80094"/>
                        <a14:backgroundMark x1="50656" y1="81975" x2="52493" y2="82132"/>
                        <a14:backgroundMark x1="52231" y1="82759" x2="52493" y2="82915"/>
                      </a14:backgroundRemoval>
                    </a14:imgEffect>
                  </a14:imgLayer>
                </a14:imgProps>
              </a:ext>
              <a:ext uri="{28A0092B-C50C-407E-A947-70E740481C1C}">
                <a14:useLocalDpi xmlns:a14="http://schemas.microsoft.com/office/drawing/2010/main" val="0"/>
              </a:ext>
            </a:extLst>
          </a:blip>
          <a:srcRect/>
          <a:stretch/>
        </p:blipFill>
        <p:spPr>
          <a:xfrm>
            <a:off x="8042674" y="-21216"/>
            <a:ext cx="4149326" cy="6954217"/>
          </a:xfrm>
          <a:prstGeom prst="rect">
            <a:avLst/>
          </a:prstGeom>
        </p:spPr>
      </p:pic>
      <p:pic>
        <p:nvPicPr>
          <p:cNvPr id="5" name="Imagen 4" descr="Logotipo&#10;&#10;Descripción generada automáticamente">
            <a:extLst>
              <a:ext uri="{FF2B5EF4-FFF2-40B4-BE49-F238E27FC236}">
                <a16:creationId xmlns:a16="http://schemas.microsoft.com/office/drawing/2014/main" id="{848EB72D-8C12-484B-966F-79E9B2DC7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808" y="2123244"/>
            <a:ext cx="1372485" cy="1372485"/>
          </a:xfrm>
          <a:prstGeom prst="rect">
            <a:avLst/>
          </a:prstGeom>
          <a:ln>
            <a:noFill/>
          </a:ln>
          <a:effectLst>
            <a:outerShdw blurRad="292100" dist="139700" dir="2700000" algn="tl" rotWithShape="0">
              <a:srgbClr val="333333">
                <a:alpha val="65000"/>
              </a:srgbClr>
            </a:outerShdw>
          </a:effectLst>
        </p:spPr>
      </p:pic>
      <p:pic>
        <p:nvPicPr>
          <p:cNvPr id="8" name="Imagen 7" descr="Logotipo, Icono&#10;&#10;Descripción generada automáticamente">
            <a:extLst>
              <a:ext uri="{FF2B5EF4-FFF2-40B4-BE49-F238E27FC236}">
                <a16:creationId xmlns:a16="http://schemas.microsoft.com/office/drawing/2014/main" id="{A0417E5D-3B87-466C-92D1-72B14749B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3012" y="2112933"/>
            <a:ext cx="1489067" cy="1390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641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0353069-08D8-04A6-ADDA-9F5816465A2C}"/>
              </a:ext>
            </a:extLst>
          </p:cNvPr>
          <p:cNvSpPr txBox="1">
            <a:spLocks/>
          </p:cNvSpPr>
          <p:nvPr/>
        </p:nvSpPr>
        <p:spPr>
          <a:xfrm>
            <a:off x="1832709" y="2833070"/>
            <a:ext cx="8526582" cy="11918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6000" b="1" dirty="0">
                <a:solidFill>
                  <a:srgbClr val="C00000"/>
                </a:solidFill>
                <a:effectLst>
                  <a:outerShdw blurRad="38100" dist="38100" dir="2700000" algn="tl">
                    <a:srgbClr val="000000">
                      <a:alpha val="43137"/>
                    </a:srgbClr>
                  </a:outerShdw>
                </a:effectLst>
              </a:rPr>
              <a:t>¿Por qué investigar lento?</a:t>
            </a:r>
          </a:p>
        </p:txBody>
      </p:sp>
    </p:spTree>
    <p:extLst>
      <p:ext uri="{BB962C8B-B14F-4D97-AF65-F5344CB8AC3E}">
        <p14:creationId xmlns:p14="http://schemas.microsoft.com/office/powerpoint/2010/main" val="418417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449243" y="806608"/>
            <a:ext cx="3543300" cy="730025"/>
          </a:xfrm>
        </p:spPr>
        <p:txBody>
          <a:bodyPr vert="horz" lIns="91440" tIns="45720" rIns="91440" bIns="45720" rtlCol="0" anchor="ctr">
            <a:normAutofit/>
          </a:bodyPr>
          <a:lstStyle/>
          <a:p>
            <a:pPr>
              <a:spcAft>
                <a:spcPts val="600"/>
              </a:spcAft>
            </a:pPr>
            <a:r>
              <a:rPr lang="es-MX" sz="3600" b="1" dirty="0">
                <a:solidFill>
                  <a:srgbClr val="C00000"/>
                </a:solidFill>
                <a:latin typeface="+mn-lt"/>
              </a:rPr>
              <a:t>Cronos y Kairós</a:t>
            </a:r>
          </a:p>
        </p:txBody>
      </p:sp>
      <p:pic>
        <p:nvPicPr>
          <p:cNvPr id="5122" name="Picture 2" descr="HISTORIA: Kairós y Cronos">
            <a:extLst>
              <a:ext uri="{FF2B5EF4-FFF2-40B4-BE49-F238E27FC236}">
                <a16:creationId xmlns:a16="http://schemas.microsoft.com/office/drawing/2014/main" id="{777788C5-9D35-2A63-0EF1-76DC6F704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893" y="1868930"/>
            <a:ext cx="8001121" cy="446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9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836204" y="895411"/>
            <a:ext cx="7103110" cy="730025"/>
          </a:xfrm>
        </p:spPr>
        <p:txBody>
          <a:bodyPr vert="horz" lIns="91440" tIns="45720" rIns="91440" bIns="45720" rtlCol="0" anchor="ctr">
            <a:normAutofit/>
          </a:bodyPr>
          <a:lstStyle/>
          <a:p>
            <a:pPr>
              <a:spcAft>
                <a:spcPts val="600"/>
              </a:spcAft>
            </a:pPr>
            <a:r>
              <a:rPr lang="es-MX" sz="3600" b="1" dirty="0">
                <a:solidFill>
                  <a:srgbClr val="C00000"/>
                </a:solidFill>
                <a:latin typeface="+mn-lt"/>
              </a:rPr>
              <a:t>Control del Tiempo</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3549650" y="2496640"/>
            <a:ext cx="8234362" cy="2939596"/>
          </a:xfrm>
        </p:spPr>
        <p:txBody>
          <a:bodyPr vert="horz" lIns="91440" tIns="45720" rIns="91440" bIns="45720" rtlCol="0">
            <a:normAutofit/>
          </a:bodyPr>
          <a:lstStyle/>
          <a:p>
            <a:pPr marL="0" indent="0" algn="just">
              <a:lnSpc>
                <a:spcPct val="100000"/>
              </a:lnSpc>
              <a:buNone/>
            </a:pPr>
            <a:r>
              <a:rPr lang="es-MX" sz="2000" dirty="0">
                <a:cs typeface="Arial" panose="020B0604020202020204" pitchFamily="34" charset="0"/>
              </a:rPr>
              <a:t>Desde que el Papa Sabiniano ordenó que las campanas de los monasterios tocaran siete veces al día para que el trabajo de los monjes se acompasara a este ritmo (y no al del Sol, la Luna y las estaciones), hasta la Revolución Industrial, que instauró el dogma de que "el tiempo es oro", hemos corrido tras él, con la esperanza vana de darle alcance.</a:t>
            </a:r>
          </a:p>
          <a:p>
            <a:pPr marL="0" indent="0" algn="just">
              <a:lnSpc>
                <a:spcPct val="100000"/>
              </a:lnSpc>
              <a:buNone/>
            </a:pPr>
            <a:r>
              <a:rPr lang="es-MX" sz="2000" dirty="0">
                <a:cs typeface="Arial" panose="020B0604020202020204" pitchFamily="34" charset="0"/>
              </a:rPr>
              <a:t>Hasta a los niños, para simbolizar su entrada en la responsabilidad, se les regalaba un reloj.</a:t>
            </a:r>
          </a:p>
          <a:p>
            <a:pPr marL="0" indent="0" algn="just">
              <a:lnSpc>
                <a:spcPct val="100000"/>
              </a:lnSpc>
              <a:buNone/>
            </a:pPr>
            <a:endParaRPr lang="es-MX" sz="2000" dirty="0">
              <a:cs typeface="Arial" panose="020B0604020202020204" pitchFamily="34" charset="0"/>
            </a:endParaRPr>
          </a:p>
          <a:p>
            <a:pPr marL="0" indent="0" algn="just">
              <a:lnSpc>
                <a:spcPct val="100000"/>
              </a:lnSpc>
              <a:buNone/>
            </a:pPr>
            <a:endParaRPr lang="es-MX" sz="2000" dirty="0">
              <a:cs typeface="Arial" panose="020B0604020202020204" pitchFamily="34" charset="0"/>
            </a:endParaRPr>
          </a:p>
          <a:p>
            <a:pPr marL="0" indent="0" algn="just">
              <a:lnSpc>
                <a:spcPct val="100000"/>
              </a:lnSpc>
              <a:buNone/>
            </a:pPr>
            <a:endParaRPr lang="es-MX" sz="1000" dirty="0">
              <a:cs typeface="Arial" panose="020B0604020202020204" pitchFamily="34" charset="0"/>
            </a:endParaRPr>
          </a:p>
        </p:txBody>
      </p:sp>
      <p:pic>
        <p:nvPicPr>
          <p:cNvPr id="3074" name="Picture 2" descr="Sabiniano - Wikipedia, la enciclopedia libre">
            <a:extLst>
              <a:ext uri="{FF2B5EF4-FFF2-40B4-BE49-F238E27FC236}">
                <a16:creationId xmlns:a16="http://schemas.microsoft.com/office/drawing/2014/main" id="{972BF93F-5835-703E-45BC-9C70BEF7B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014184"/>
            <a:ext cx="2887895" cy="429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94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22EE0-E0B5-F746-9F2A-159237776ADE}"/>
              </a:ext>
            </a:extLst>
          </p:cNvPr>
          <p:cNvSpPr>
            <a:spLocks noGrp="1"/>
          </p:cNvSpPr>
          <p:nvPr>
            <p:ph type="title"/>
          </p:nvPr>
        </p:nvSpPr>
        <p:spPr>
          <a:xfrm>
            <a:off x="382812" y="1066957"/>
            <a:ext cx="8359707" cy="730025"/>
          </a:xfrm>
        </p:spPr>
        <p:txBody>
          <a:bodyPr vert="horz" lIns="91440" tIns="45720" rIns="91440" bIns="45720" rtlCol="0" anchor="ctr">
            <a:normAutofit fontScale="90000"/>
          </a:bodyPr>
          <a:lstStyle/>
          <a:p>
            <a:pPr>
              <a:spcAft>
                <a:spcPts val="600"/>
              </a:spcAft>
            </a:pPr>
            <a:r>
              <a:rPr lang="es-MX" sz="3600" b="1" dirty="0">
                <a:solidFill>
                  <a:srgbClr val="C00000"/>
                </a:solidFill>
                <a:latin typeface="+mn-lt"/>
              </a:rPr>
              <a:t>LA PARADOJA DE LA TOMA DE CONCIENCIA</a:t>
            </a:r>
          </a:p>
        </p:txBody>
      </p:sp>
      <p:sp>
        <p:nvSpPr>
          <p:cNvPr id="3" name="Marcador de contenido 2">
            <a:extLst>
              <a:ext uri="{FF2B5EF4-FFF2-40B4-BE49-F238E27FC236}">
                <a16:creationId xmlns:a16="http://schemas.microsoft.com/office/drawing/2014/main" id="{C34CA5A2-7DB7-5D04-35E3-031E73F39B50}"/>
              </a:ext>
            </a:extLst>
          </p:cNvPr>
          <p:cNvSpPr>
            <a:spLocks noGrp="1"/>
          </p:cNvSpPr>
          <p:nvPr>
            <p:ph idx="1"/>
          </p:nvPr>
        </p:nvSpPr>
        <p:spPr>
          <a:xfrm>
            <a:off x="3641955" y="2658266"/>
            <a:ext cx="8245245" cy="2939596"/>
          </a:xfrm>
        </p:spPr>
        <p:txBody>
          <a:bodyPr vert="horz" lIns="91440" tIns="45720" rIns="91440" bIns="45720" rtlCol="0">
            <a:normAutofit/>
          </a:bodyPr>
          <a:lstStyle/>
          <a:p>
            <a:pPr marL="0" indent="0" algn="just">
              <a:lnSpc>
                <a:spcPct val="100000"/>
              </a:lnSpc>
              <a:buNone/>
            </a:pPr>
            <a:r>
              <a:rPr lang="es-MX" sz="2200" dirty="0">
                <a:cs typeface="Arial" panose="020B0604020202020204" pitchFamily="34" charset="0"/>
              </a:rPr>
              <a:t>Cuando tomamos consciencia de que nuestro </a:t>
            </a:r>
            <a:r>
              <a:rPr lang="es-MX" sz="2200" b="1" dirty="0">
                <a:cs typeface="Arial" panose="020B0604020202020204" pitchFamily="34" charset="0"/>
              </a:rPr>
              <a:t>tiempo</a:t>
            </a:r>
            <a:r>
              <a:rPr lang="es-MX" sz="2200" dirty="0">
                <a:cs typeface="Arial" panose="020B0604020202020204" pitchFamily="34" charset="0"/>
              </a:rPr>
              <a:t> es limitado para realizar una investigación de incendios, y para sobrellevar ese angustioso hecho, tendemos a olvidar lo importante que es y malgastarlo en actividades de evasión o de convertirnos en adictos a la urgencia, uno de los comportamientos irresponsables más comunes en nuestros entornos investigativos.</a:t>
            </a:r>
          </a:p>
          <a:p>
            <a:pPr marL="0" indent="0" algn="just">
              <a:lnSpc>
                <a:spcPct val="100000"/>
              </a:lnSpc>
              <a:buNone/>
            </a:pPr>
            <a:endParaRPr lang="es-MX" sz="2200" dirty="0">
              <a:cs typeface="Arial" panose="020B0604020202020204" pitchFamily="34" charset="0"/>
            </a:endParaRPr>
          </a:p>
          <a:p>
            <a:pPr marL="0" indent="0" algn="just">
              <a:lnSpc>
                <a:spcPct val="100000"/>
              </a:lnSpc>
              <a:buNone/>
            </a:pPr>
            <a:endParaRPr lang="es-MX" sz="2200" dirty="0">
              <a:cs typeface="Arial" panose="020B0604020202020204" pitchFamily="34" charset="0"/>
            </a:endParaRPr>
          </a:p>
        </p:txBody>
      </p:sp>
      <p:pic>
        <p:nvPicPr>
          <p:cNvPr id="4098" name="Picture 2" descr="Procrastinar: ¿Eres de los que dejan la tarea para después? | Columnistas |  La Revista | El Universo">
            <a:extLst>
              <a:ext uri="{FF2B5EF4-FFF2-40B4-BE49-F238E27FC236}">
                <a16:creationId xmlns:a16="http://schemas.microsoft.com/office/drawing/2014/main" id="{1C740C15-A532-2E5B-CA97-A22131E25EB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8735" t="9682" r="20395" b="9835"/>
          <a:stretch/>
        </p:blipFill>
        <p:spPr bwMode="auto">
          <a:xfrm>
            <a:off x="484412" y="4159652"/>
            <a:ext cx="2045145" cy="18027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RGENTE: sesión del próximo jueves - Realidad y proceso">
            <a:extLst>
              <a:ext uri="{FF2B5EF4-FFF2-40B4-BE49-F238E27FC236}">
                <a16:creationId xmlns:a16="http://schemas.microsoft.com/office/drawing/2014/main" id="{7038CDFA-7A33-995E-FFDF-0790C4B79C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93" y="2403387"/>
            <a:ext cx="1376382" cy="144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530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41738</TotalTime>
  <Words>1249</Words>
  <Application>Microsoft Office PowerPoint</Application>
  <PresentationFormat>Panorámica</PresentationFormat>
  <Paragraphs>102</Paragraphs>
  <Slides>35</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arial</vt:lpstr>
      <vt:lpstr>arial</vt:lpstr>
      <vt:lpstr>Calibri</vt:lpstr>
      <vt:lpstr>Calibri Light</vt:lpstr>
      <vt:lpstr>Kannada MN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Cronos y Kairós</vt:lpstr>
      <vt:lpstr>Control del Tiempo</vt:lpstr>
      <vt:lpstr>LA PARADOJA DE LA TOMA DE CONCIENCIA</vt:lpstr>
      <vt:lpstr>Presentación de PowerPoint</vt:lpstr>
      <vt:lpstr>Presentación de PowerPoint</vt:lpstr>
      <vt:lpstr>NFPA 921</vt:lpstr>
      <vt:lpstr>NFPA 921</vt:lpstr>
      <vt:lpstr>Presentación de PowerPoint</vt:lpstr>
      <vt:lpstr>NFPA 921</vt:lpstr>
      <vt:lpstr>Presentación de PowerPoint</vt:lpstr>
      <vt:lpstr>Presentación de PowerPoint</vt:lpstr>
      <vt:lpstr>NFPA 1033</vt:lpstr>
      <vt:lpstr>NFPA 1033</vt:lpstr>
      <vt:lpstr>Presentación de PowerPoint</vt:lpstr>
      <vt:lpstr>Aspectos temporales del Método Científico</vt:lpstr>
      <vt:lpstr>Aspectos temporales del Método Científico</vt:lpstr>
      <vt:lpstr>Aspectos temporales del Método Científico</vt:lpstr>
      <vt:lpstr>Aspectos temporales del Método Científico</vt:lpstr>
      <vt:lpstr>NFPA 921</vt:lpstr>
      <vt:lpstr>Presentación de PowerPoint</vt:lpstr>
      <vt:lpstr>Presentación de PowerPoint</vt:lpstr>
      <vt:lpstr>NFPA 921</vt:lpstr>
      <vt:lpstr>Mitos del manejo del tiempo en Investigación de Incendios</vt:lpstr>
      <vt:lpstr>Verdades del manejo del tiempo en Investigación de Incendios</vt:lpstr>
      <vt:lpstr>Los 6 ciegos y el elefante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Heriberto Moreira Cornejo</dc:creator>
  <cp:lastModifiedBy>Heriberto Moreira Cornejo</cp:lastModifiedBy>
  <cp:revision>207</cp:revision>
  <cp:lastPrinted>2022-05-31T19:28:27Z</cp:lastPrinted>
  <dcterms:created xsi:type="dcterms:W3CDTF">2021-01-18T09:02:34Z</dcterms:created>
  <dcterms:modified xsi:type="dcterms:W3CDTF">2022-07-18T22:55:22Z</dcterms:modified>
</cp:coreProperties>
</file>